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29"/>
  </p:notesMasterIdLst>
  <p:handoutMasterIdLst>
    <p:handoutMasterId r:id="rId30"/>
  </p:handoutMasterIdLst>
  <p:sldIdLst>
    <p:sldId id="269" r:id="rId6"/>
    <p:sldId id="272" r:id="rId7"/>
    <p:sldId id="275" r:id="rId8"/>
    <p:sldId id="278" r:id="rId9"/>
    <p:sldId id="279" r:id="rId10"/>
    <p:sldId id="304" r:id="rId11"/>
    <p:sldId id="276" r:id="rId12"/>
    <p:sldId id="305" r:id="rId13"/>
    <p:sldId id="293" r:id="rId14"/>
    <p:sldId id="286" r:id="rId15"/>
    <p:sldId id="287" r:id="rId16"/>
    <p:sldId id="294" r:id="rId17"/>
    <p:sldId id="306" r:id="rId18"/>
    <p:sldId id="307" r:id="rId19"/>
    <p:sldId id="295" r:id="rId20"/>
    <p:sldId id="296" r:id="rId21"/>
    <p:sldId id="298" r:id="rId22"/>
    <p:sldId id="299" r:id="rId23"/>
    <p:sldId id="300" r:id="rId24"/>
    <p:sldId id="301" r:id="rId25"/>
    <p:sldId id="302" r:id="rId26"/>
    <p:sldId id="303" r:id="rId27"/>
    <p:sldId id="297"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105" d="100"/>
          <a:sy n="105" d="100"/>
        </p:scale>
        <p:origin x="546" y="96"/>
      </p:cViewPr>
      <p:guideLst/>
    </p:cSldViewPr>
  </p:slideViewPr>
  <p:notesTextViewPr>
    <p:cViewPr>
      <p:scale>
        <a:sx n="1" d="1"/>
        <a:sy n="1" d="1"/>
      </p:scale>
      <p:origin x="0" y="0"/>
    </p:cViewPr>
  </p:notesTextViewPr>
  <p:notesViewPr>
    <p:cSldViewPr snapToGrid="0">
      <p:cViewPr varScale="1">
        <p:scale>
          <a:sx n="83" d="100"/>
          <a:sy n="83" d="100"/>
        </p:scale>
        <p:origin x="389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13T18:19:59.646" v="0" actId="21"/>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09F454-DBD9-FF51-AFB6-D77C0611C5DC}"/>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5FFD1121-A45C-41C4-2900-7CB50E0A0D8E}"/>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802985-E8C6-F40C-1C9B-45A4F1E4CC0B}"/>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D698261-F9F5-4164-8C7D-57D463E983D4}" type="slidenum">
              <a:rPr lang="en-US" smtClean="0"/>
              <a:t>‹#›</a:t>
            </a:fld>
            <a:endParaRPr lang="en-US"/>
          </a:p>
        </p:txBody>
      </p:sp>
    </p:spTree>
    <p:extLst>
      <p:ext uri="{BB962C8B-B14F-4D97-AF65-F5344CB8AC3E}">
        <p14:creationId xmlns:p14="http://schemas.microsoft.com/office/powerpoint/2010/main" val="4238375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D5D9373-36A7-4922-9E07-0919B6E86DA4}" type="datetimeFigureOut">
              <a:rPr lang="en-US" smtClean="0"/>
              <a:t>7/13/2026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8519215-65EC-43DA-B80E-C489E1F454DF}" type="slidenum">
              <a:rPr lang="en-US" smtClean="0"/>
              <a:t>‹#›</a:t>
            </a:fld>
            <a:endParaRPr lang="en-US" dirty="0"/>
          </a:p>
        </p:txBody>
      </p:sp>
    </p:spTree>
    <p:extLst>
      <p:ext uri="{BB962C8B-B14F-4D97-AF65-F5344CB8AC3E}">
        <p14:creationId xmlns:p14="http://schemas.microsoft.com/office/powerpoint/2010/main" val="2792222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a:t>
            </a:fld>
            <a:endParaRPr lang="en-US" dirty="0"/>
          </a:p>
        </p:txBody>
      </p:sp>
    </p:spTree>
    <p:extLst>
      <p:ext uri="{BB962C8B-B14F-4D97-AF65-F5344CB8AC3E}">
        <p14:creationId xmlns:p14="http://schemas.microsoft.com/office/powerpoint/2010/main" val="2468200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10</a:t>
            </a:fld>
            <a:endParaRPr lang="en-US" dirty="0"/>
          </a:p>
        </p:txBody>
      </p:sp>
    </p:spTree>
    <p:extLst>
      <p:ext uri="{BB962C8B-B14F-4D97-AF65-F5344CB8AC3E}">
        <p14:creationId xmlns:p14="http://schemas.microsoft.com/office/powerpoint/2010/main" val="4210549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11</a:t>
            </a:fld>
            <a:endParaRPr lang="en-US" dirty="0"/>
          </a:p>
        </p:txBody>
      </p:sp>
    </p:spTree>
    <p:extLst>
      <p:ext uri="{BB962C8B-B14F-4D97-AF65-F5344CB8AC3E}">
        <p14:creationId xmlns:p14="http://schemas.microsoft.com/office/powerpoint/2010/main" val="3795531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12</a:t>
            </a:fld>
            <a:endParaRPr lang="en-US" dirty="0"/>
          </a:p>
        </p:txBody>
      </p:sp>
    </p:spTree>
    <p:extLst>
      <p:ext uri="{BB962C8B-B14F-4D97-AF65-F5344CB8AC3E}">
        <p14:creationId xmlns:p14="http://schemas.microsoft.com/office/powerpoint/2010/main" val="1301154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15</a:t>
            </a:fld>
            <a:endParaRPr lang="en-US" dirty="0"/>
          </a:p>
        </p:txBody>
      </p:sp>
    </p:spTree>
    <p:extLst>
      <p:ext uri="{BB962C8B-B14F-4D97-AF65-F5344CB8AC3E}">
        <p14:creationId xmlns:p14="http://schemas.microsoft.com/office/powerpoint/2010/main" val="3613355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16</a:t>
            </a:fld>
            <a:endParaRPr lang="en-US" dirty="0"/>
          </a:p>
        </p:txBody>
      </p:sp>
    </p:spTree>
    <p:extLst>
      <p:ext uri="{BB962C8B-B14F-4D97-AF65-F5344CB8AC3E}">
        <p14:creationId xmlns:p14="http://schemas.microsoft.com/office/powerpoint/2010/main" val="3648362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17</a:t>
            </a:fld>
            <a:endParaRPr lang="en-US" dirty="0"/>
          </a:p>
        </p:txBody>
      </p:sp>
    </p:spTree>
    <p:extLst>
      <p:ext uri="{BB962C8B-B14F-4D97-AF65-F5344CB8AC3E}">
        <p14:creationId xmlns:p14="http://schemas.microsoft.com/office/powerpoint/2010/main" val="2311043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18</a:t>
            </a:fld>
            <a:endParaRPr lang="en-US" dirty="0"/>
          </a:p>
        </p:txBody>
      </p:sp>
    </p:spTree>
    <p:extLst>
      <p:ext uri="{BB962C8B-B14F-4D97-AF65-F5344CB8AC3E}">
        <p14:creationId xmlns:p14="http://schemas.microsoft.com/office/powerpoint/2010/main" val="3153056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19</a:t>
            </a:fld>
            <a:endParaRPr lang="en-US" dirty="0"/>
          </a:p>
        </p:txBody>
      </p:sp>
    </p:spTree>
    <p:extLst>
      <p:ext uri="{BB962C8B-B14F-4D97-AF65-F5344CB8AC3E}">
        <p14:creationId xmlns:p14="http://schemas.microsoft.com/office/powerpoint/2010/main" val="88646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20</a:t>
            </a:fld>
            <a:endParaRPr lang="en-US" dirty="0"/>
          </a:p>
        </p:txBody>
      </p:sp>
    </p:spTree>
    <p:extLst>
      <p:ext uri="{BB962C8B-B14F-4D97-AF65-F5344CB8AC3E}">
        <p14:creationId xmlns:p14="http://schemas.microsoft.com/office/powerpoint/2010/main" val="6520971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21</a:t>
            </a:fld>
            <a:endParaRPr lang="en-US" dirty="0"/>
          </a:p>
        </p:txBody>
      </p:sp>
    </p:spTree>
    <p:extLst>
      <p:ext uri="{BB962C8B-B14F-4D97-AF65-F5344CB8AC3E}">
        <p14:creationId xmlns:p14="http://schemas.microsoft.com/office/powerpoint/2010/main" val="2806855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2</a:t>
            </a:fld>
            <a:endParaRPr lang="en-US" dirty="0"/>
          </a:p>
        </p:txBody>
      </p:sp>
    </p:spTree>
    <p:extLst>
      <p:ext uri="{BB962C8B-B14F-4D97-AF65-F5344CB8AC3E}">
        <p14:creationId xmlns:p14="http://schemas.microsoft.com/office/powerpoint/2010/main" val="36262024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22</a:t>
            </a:fld>
            <a:endParaRPr lang="en-US" dirty="0"/>
          </a:p>
        </p:txBody>
      </p:sp>
    </p:spTree>
    <p:extLst>
      <p:ext uri="{BB962C8B-B14F-4D97-AF65-F5344CB8AC3E}">
        <p14:creationId xmlns:p14="http://schemas.microsoft.com/office/powerpoint/2010/main" val="4071618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23</a:t>
            </a:fld>
            <a:endParaRPr lang="en-US" dirty="0"/>
          </a:p>
        </p:txBody>
      </p:sp>
    </p:spTree>
    <p:extLst>
      <p:ext uri="{BB962C8B-B14F-4D97-AF65-F5344CB8AC3E}">
        <p14:creationId xmlns:p14="http://schemas.microsoft.com/office/powerpoint/2010/main" val="940141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3</a:t>
            </a:fld>
            <a:endParaRPr lang="en-US" dirty="0"/>
          </a:p>
        </p:txBody>
      </p:sp>
    </p:spTree>
    <p:extLst>
      <p:ext uri="{BB962C8B-B14F-4D97-AF65-F5344CB8AC3E}">
        <p14:creationId xmlns:p14="http://schemas.microsoft.com/office/powerpoint/2010/main" val="2940627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4</a:t>
            </a:fld>
            <a:endParaRPr lang="en-US" dirty="0"/>
          </a:p>
        </p:txBody>
      </p:sp>
    </p:spTree>
    <p:extLst>
      <p:ext uri="{BB962C8B-B14F-4D97-AF65-F5344CB8AC3E}">
        <p14:creationId xmlns:p14="http://schemas.microsoft.com/office/powerpoint/2010/main" val="955373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5</a:t>
            </a:fld>
            <a:endParaRPr lang="en-US" dirty="0"/>
          </a:p>
        </p:txBody>
      </p:sp>
    </p:spTree>
    <p:extLst>
      <p:ext uri="{BB962C8B-B14F-4D97-AF65-F5344CB8AC3E}">
        <p14:creationId xmlns:p14="http://schemas.microsoft.com/office/powerpoint/2010/main" val="2041742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6</a:t>
            </a:fld>
            <a:endParaRPr lang="en-US" dirty="0"/>
          </a:p>
        </p:txBody>
      </p:sp>
    </p:spTree>
    <p:extLst>
      <p:ext uri="{BB962C8B-B14F-4D97-AF65-F5344CB8AC3E}">
        <p14:creationId xmlns:p14="http://schemas.microsoft.com/office/powerpoint/2010/main" val="2662737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7</a:t>
            </a:fld>
            <a:endParaRPr lang="en-US" dirty="0"/>
          </a:p>
        </p:txBody>
      </p:sp>
    </p:spTree>
    <p:extLst>
      <p:ext uri="{BB962C8B-B14F-4D97-AF65-F5344CB8AC3E}">
        <p14:creationId xmlns:p14="http://schemas.microsoft.com/office/powerpoint/2010/main" val="3228164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8</a:t>
            </a:fld>
            <a:endParaRPr lang="en-US" dirty="0"/>
          </a:p>
        </p:txBody>
      </p:sp>
    </p:spTree>
    <p:extLst>
      <p:ext uri="{BB962C8B-B14F-4D97-AF65-F5344CB8AC3E}">
        <p14:creationId xmlns:p14="http://schemas.microsoft.com/office/powerpoint/2010/main" val="847198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519215-65EC-43DA-B80E-C489E1F454DF}" type="slidenum">
              <a:rPr lang="en-US" smtClean="0"/>
              <a:t>9</a:t>
            </a:fld>
            <a:endParaRPr lang="en-US" dirty="0"/>
          </a:p>
        </p:txBody>
      </p:sp>
    </p:spTree>
    <p:extLst>
      <p:ext uri="{BB962C8B-B14F-4D97-AF65-F5344CB8AC3E}">
        <p14:creationId xmlns:p14="http://schemas.microsoft.com/office/powerpoint/2010/main" val="1692189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5CA22-604F-79FA-852B-1E6B5CFDEF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1B5B29-E98C-C95F-44FE-FBEE0D9C2E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84C69A-4514-6909-2725-F5C566823701}"/>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5" name="Footer Placeholder 4">
            <a:extLst>
              <a:ext uri="{FF2B5EF4-FFF2-40B4-BE49-F238E27FC236}">
                <a16:creationId xmlns:a16="http://schemas.microsoft.com/office/drawing/2014/main" id="{C999B1E5-6952-9127-B6AB-A21C9E76CF0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80EB3C2-EDBA-F16D-AE52-4B60DCB35D5D}"/>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71733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E000D-7F2D-5823-B04B-257ACC725F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BDFD9A-39AD-FF7B-B760-1DED5EDAA9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D3F001-8CDF-48AE-3384-C7233232AC5D}"/>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5" name="Footer Placeholder 4">
            <a:extLst>
              <a:ext uri="{FF2B5EF4-FFF2-40B4-BE49-F238E27FC236}">
                <a16:creationId xmlns:a16="http://schemas.microsoft.com/office/drawing/2014/main" id="{7A2F5497-8FAA-2351-237C-8C57C162A29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8FE36B-1A9C-40C0-9174-480EEEA4D1DC}"/>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1066494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36D377-CCE5-C663-4AA2-C8F4E35529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255DD6-9EE5-8F37-C561-3EC62FF954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92DC39-9BF6-3689-6960-698FC9244428}"/>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5" name="Footer Placeholder 4">
            <a:extLst>
              <a:ext uri="{FF2B5EF4-FFF2-40B4-BE49-F238E27FC236}">
                <a16:creationId xmlns:a16="http://schemas.microsoft.com/office/drawing/2014/main" id="{FC82E2AD-9BD1-632C-6470-DE1D1EEB412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F31922-AB4F-BC1B-7B50-925DD00BC2A8}"/>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4240494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5872"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4901" y="1676401"/>
            <a:ext cx="5181600"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4900" y="3432172"/>
            <a:ext cx="518295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976" y="282659"/>
            <a:ext cx="836966" cy="320405"/>
          </a:xfrm>
          <a:prstGeom prst="rect">
            <a:avLst/>
          </a:prstGeom>
        </p:spPr>
      </p:pic>
    </p:spTree>
    <p:extLst>
      <p:ext uri="{BB962C8B-B14F-4D97-AF65-F5344CB8AC3E}">
        <p14:creationId xmlns:p14="http://schemas.microsoft.com/office/powerpoint/2010/main" val="2341952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5872"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4901" y="1676401"/>
            <a:ext cx="5181600"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4900" y="3432172"/>
            <a:ext cx="518295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976" y="282659"/>
            <a:ext cx="836966" cy="320405"/>
          </a:xfrm>
          <a:prstGeom prst="rect">
            <a:avLst/>
          </a:prstGeom>
        </p:spPr>
      </p:pic>
    </p:spTree>
    <p:extLst>
      <p:ext uri="{BB962C8B-B14F-4D97-AF65-F5344CB8AC3E}">
        <p14:creationId xmlns:p14="http://schemas.microsoft.com/office/powerpoint/2010/main" val="4112307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5872"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4901" y="1676401"/>
            <a:ext cx="5181600"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4900" y="3432172"/>
            <a:ext cx="518295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521" y="220980"/>
            <a:ext cx="957875"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5872"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976" y="282659"/>
            <a:ext cx="836966"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52" y="1295135"/>
            <a:ext cx="3819850" cy="3816205"/>
          </a:xfrm>
          <a:prstGeom prst="rect">
            <a:avLst/>
          </a:prstGeom>
        </p:spPr>
      </p:pic>
    </p:spTree>
    <p:extLst>
      <p:ext uri="{BB962C8B-B14F-4D97-AF65-F5344CB8AC3E}">
        <p14:creationId xmlns:p14="http://schemas.microsoft.com/office/powerpoint/2010/main" val="2243221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600" y="1600204"/>
            <a:ext cx="10972801"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5651" y="6096001"/>
            <a:ext cx="1524397" cy="594961"/>
          </a:xfrm>
          <a:prstGeom prst="rect">
            <a:avLst/>
          </a:prstGeom>
        </p:spPr>
      </p:pic>
    </p:spTree>
    <p:extLst>
      <p:ext uri="{BB962C8B-B14F-4D97-AF65-F5344CB8AC3E}">
        <p14:creationId xmlns:p14="http://schemas.microsoft.com/office/powerpoint/2010/main" val="3362510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609600" y="1600204"/>
            <a:ext cx="10972801"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609600" y="6310936"/>
            <a:ext cx="838418" cy="362465"/>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0135651" y="6096001"/>
            <a:ext cx="1524397" cy="594961"/>
          </a:xfrm>
          <a:prstGeom prst="rect">
            <a:avLst/>
          </a:prstGeom>
        </p:spPr>
      </p:pic>
    </p:spTree>
    <p:extLst>
      <p:ext uri="{BB962C8B-B14F-4D97-AF65-F5344CB8AC3E}">
        <p14:creationId xmlns:p14="http://schemas.microsoft.com/office/powerpoint/2010/main" val="1290454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4"/>
            <a:ext cx="10972801"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92000"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800259" y="-381000"/>
            <a:ext cx="2134159" cy="2133603"/>
          </a:xfrm>
          <a:prstGeom prst="rect">
            <a:avLst/>
          </a:prstGeom>
        </p:spPr>
      </p:pic>
    </p:spTree>
    <p:extLst>
      <p:ext uri="{BB962C8B-B14F-4D97-AF65-F5344CB8AC3E}">
        <p14:creationId xmlns:p14="http://schemas.microsoft.com/office/powerpoint/2010/main" val="10061116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643642" y="1378436"/>
            <a:ext cx="10972801" cy="1029799"/>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43642" y="2590801"/>
            <a:ext cx="5384800"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31642" y="2590801"/>
            <a:ext cx="5384800" cy="35813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userDrawn="1"/>
        </p:nvSpPr>
        <p:spPr>
          <a:xfrm>
            <a:off x="-1" y="0"/>
            <a:ext cx="12192000"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800259" y="-381000"/>
            <a:ext cx="2134159" cy="2133603"/>
          </a:xfrm>
          <a:prstGeom prst="rect">
            <a:avLst/>
          </a:prstGeom>
        </p:spPr>
      </p:pic>
    </p:spTree>
    <p:extLst>
      <p:ext uri="{BB962C8B-B14F-4D97-AF65-F5344CB8AC3E}">
        <p14:creationId xmlns:p14="http://schemas.microsoft.com/office/powerpoint/2010/main" val="19851492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userDrawn="1"/>
        </p:nvSpPr>
        <p:spPr>
          <a:xfrm>
            <a:off x="-1" y="0"/>
            <a:ext cx="12192000"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800259" y="-381000"/>
            <a:ext cx="2134159" cy="2133603"/>
          </a:xfrm>
          <a:prstGeom prst="rect">
            <a:avLst/>
          </a:prstGeom>
        </p:spPr>
      </p:pic>
    </p:spTree>
    <p:extLst>
      <p:ext uri="{BB962C8B-B14F-4D97-AF65-F5344CB8AC3E}">
        <p14:creationId xmlns:p14="http://schemas.microsoft.com/office/powerpoint/2010/main" val="4088734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BA8D9-B241-7F6C-7814-5E03FDC706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E4ECF2-4606-E44F-0D5C-818A7F8BE4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7961E6-C2D9-D994-5B5D-DAB6A2791F9C}"/>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5" name="Footer Placeholder 4">
            <a:extLst>
              <a:ext uri="{FF2B5EF4-FFF2-40B4-BE49-F238E27FC236}">
                <a16:creationId xmlns:a16="http://schemas.microsoft.com/office/drawing/2014/main" id="{3A4C7802-4CCB-CB52-037B-E65ECFD75A2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F1203C-AC3E-E7C8-2A62-2B6350155E37}"/>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1610980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userDrawn="1"/>
        </p:nvSpPr>
        <p:spPr>
          <a:xfrm>
            <a:off x="0" y="0"/>
            <a:ext cx="4115872" cy="68580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ln>
                <a:noFill/>
              </a:ln>
            </a:endParaRPr>
          </a:p>
        </p:txBody>
      </p:sp>
      <p:sp>
        <p:nvSpPr>
          <p:cNvPr id="2" name="Title 1"/>
          <p:cNvSpPr>
            <a:spLocks noGrp="1"/>
          </p:cNvSpPr>
          <p:nvPr>
            <p:ph type="title"/>
          </p:nvPr>
        </p:nvSpPr>
        <p:spPr>
          <a:xfrm>
            <a:off x="4266723" y="274638"/>
            <a:ext cx="7315677"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idx="1"/>
          </p:nvPr>
        </p:nvSpPr>
        <p:spPr>
          <a:xfrm>
            <a:off x="4266723" y="1600204"/>
            <a:ext cx="7315677" cy="498315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301976" y="282659"/>
            <a:ext cx="836966" cy="320405"/>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userDrawn="1"/>
        </p:nvPicPr>
        <p:blipFill>
          <a:blip r:embed="rId3"/>
          <a:stretch>
            <a:fillRect/>
          </a:stretch>
        </p:blipFill>
        <p:spPr>
          <a:xfrm>
            <a:off x="148205" y="1295136"/>
            <a:ext cx="3811258" cy="3810265"/>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userDrawn="1"/>
        </p:nvCxnSpPr>
        <p:spPr>
          <a:xfrm>
            <a:off x="4114283" y="0"/>
            <a:ext cx="0" cy="6858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4271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1" cy="1143000"/>
          </a:xfrm>
        </p:spPr>
        <p:txBody>
          <a:bodyPr/>
          <a:lstStyle>
            <a:lvl1pPr>
              <a:defRPr>
                <a:solidFill>
                  <a:srgbClr val="485B71"/>
                </a:solidFill>
              </a:defRPr>
            </a:lvl1pPr>
          </a:lstStyle>
          <a:p>
            <a:r>
              <a:rPr lang="en-US" dirty="0"/>
              <a:t>Click to edit Master title style</a:t>
            </a:r>
          </a:p>
        </p:txBody>
      </p:sp>
      <p:sp>
        <p:nvSpPr>
          <p:cNvPr id="3" name="Content Placeholder 2"/>
          <p:cNvSpPr>
            <a:spLocks noGrp="1"/>
          </p:cNvSpPr>
          <p:nvPr>
            <p:ph sz="half" idx="1"/>
          </p:nvPr>
        </p:nvSpPr>
        <p:spPr>
          <a:xfrm>
            <a:off x="609600" y="1600204"/>
            <a:ext cx="5384800"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4"/>
            <a:ext cx="5384800" cy="4267197"/>
          </a:xfrm>
        </p:spPr>
        <p:txBody>
          <a:bodyPr/>
          <a:lstStyle>
            <a:lvl1pPr>
              <a:defRPr sz="2800">
                <a:solidFill>
                  <a:srgbClr val="485B71"/>
                </a:solidFill>
              </a:defRPr>
            </a:lvl1pPr>
            <a:lvl2pPr>
              <a:defRPr sz="2400">
                <a:solidFill>
                  <a:srgbClr val="485B71"/>
                </a:solidFill>
              </a:defRPr>
            </a:lvl2pPr>
            <a:lvl3pPr>
              <a:defRPr sz="2000">
                <a:solidFill>
                  <a:srgbClr val="485B71"/>
                </a:solidFill>
              </a:defRPr>
            </a:lvl3pPr>
            <a:lvl4pPr>
              <a:defRPr sz="1800">
                <a:solidFill>
                  <a:srgbClr val="485B71"/>
                </a:solidFill>
              </a:defRPr>
            </a:lvl4pPr>
            <a:lvl5pPr>
              <a:defRPr sz="1800">
                <a:solidFill>
                  <a:srgbClr val="485B7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5651" y="6096001"/>
            <a:ext cx="1524397" cy="594961"/>
          </a:xfrm>
          <a:prstGeom prst="rect">
            <a:avLst/>
          </a:prstGeom>
        </p:spPr>
      </p:pic>
    </p:spTree>
    <p:extLst>
      <p:ext uri="{BB962C8B-B14F-4D97-AF65-F5344CB8AC3E}">
        <p14:creationId xmlns:p14="http://schemas.microsoft.com/office/powerpoint/2010/main" val="2183880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solidFill>
                  <a:srgbClr val="485B7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7" y="2174875"/>
            <a:ext cx="5389033" cy="3768725"/>
          </a:xfrm>
        </p:spPr>
        <p:txBody>
          <a:bodyPr/>
          <a:lstStyle>
            <a:lvl1pPr>
              <a:defRPr sz="2400">
                <a:solidFill>
                  <a:srgbClr val="485B71"/>
                </a:solidFill>
              </a:defRPr>
            </a:lvl1pPr>
            <a:lvl2pPr>
              <a:defRPr sz="2000">
                <a:solidFill>
                  <a:srgbClr val="485B71"/>
                </a:solidFill>
              </a:defRPr>
            </a:lvl2pPr>
            <a:lvl3pPr>
              <a:defRPr sz="1800">
                <a:solidFill>
                  <a:srgbClr val="485B71"/>
                </a:solidFill>
              </a:defRPr>
            </a:lvl3pPr>
            <a:lvl4pPr>
              <a:defRPr sz="1600">
                <a:solidFill>
                  <a:srgbClr val="485B71"/>
                </a:solidFill>
              </a:defRPr>
            </a:lvl4pPr>
            <a:lvl5pPr>
              <a:defRPr sz="1600">
                <a:solidFill>
                  <a:srgbClr val="485B7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5651" y="6096001"/>
            <a:ext cx="1524397" cy="594961"/>
          </a:xfrm>
          <a:prstGeom prst="rect">
            <a:avLst/>
          </a:prstGeom>
        </p:spPr>
      </p:pic>
    </p:spTree>
    <p:extLst>
      <p:ext uri="{BB962C8B-B14F-4D97-AF65-F5344CB8AC3E}">
        <p14:creationId xmlns:p14="http://schemas.microsoft.com/office/powerpoint/2010/main" val="967514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dirty="0"/>
              <a:t>Click to edit Master title style</a:t>
            </a:r>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60610" y="6310936"/>
            <a:ext cx="838418" cy="362465"/>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userDrawn="1"/>
        </p:nvPicPr>
        <p:blipFill>
          <a:blip r:embed="rId3"/>
          <a:stretch>
            <a:fillRect/>
          </a:stretch>
        </p:blipFill>
        <p:spPr>
          <a:xfrm>
            <a:off x="10135651" y="6096000"/>
            <a:ext cx="1524399" cy="548582"/>
          </a:xfrm>
          <a:prstGeom prst="rect">
            <a:avLst/>
          </a:prstGeom>
        </p:spPr>
      </p:pic>
    </p:spTree>
    <p:extLst>
      <p:ext uri="{BB962C8B-B14F-4D97-AF65-F5344CB8AC3E}">
        <p14:creationId xmlns:p14="http://schemas.microsoft.com/office/powerpoint/2010/main" val="4121471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0135651" y="6096001"/>
            <a:ext cx="1524397" cy="594961"/>
          </a:xfrm>
          <a:prstGeom prst="rect">
            <a:avLst/>
          </a:prstGeom>
        </p:spPr>
      </p:pic>
    </p:spTree>
    <p:extLst>
      <p:ext uri="{BB962C8B-B14F-4D97-AF65-F5344CB8AC3E}">
        <p14:creationId xmlns:p14="http://schemas.microsoft.com/office/powerpoint/2010/main" val="22722310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9096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9E8FB-7B5C-1099-08CF-A041837ED1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D377C6-2201-2B03-459E-4E3DDF7872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EA6CE4-CC4E-DDAD-A9A8-7AA80CED3040}"/>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5" name="Footer Placeholder 4">
            <a:extLst>
              <a:ext uri="{FF2B5EF4-FFF2-40B4-BE49-F238E27FC236}">
                <a16:creationId xmlns:a16="http://schemas.microsoft.com/office/drawing/2014/main" id="{64127DD5-42DA-D3FF-19A6-A7FAC207B32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33D198-F6A0-C532-D8F2-09AECFA1C250}"/>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3704361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2DA58-404B-5807-562F-9206F7FE14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21CB9A-19FD-2CCE-6578-5A900C2618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3D78BD-A90B-6838-6340-F6BFF9FD7D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854DAD-3284-19A0-B903-D3B096063758}"/>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6" name="Footer Placeholder 5">
            <a:extLst>
              <a:ext uri="{FF2B5EF4-FFF2-40B4-BE49-F238E27FC236}">
                <a16:creationId xmlns:a16="http://schemas.microsoft.com/office/drawing/2014/main" id="{4DCE06F2-D222-125D-7B70-A9759E16399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125D5B4-9798-A804-B851-3BA52428787E}"/>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1083856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9D607-FAE2-117D-5234-1FDED21247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09CC1C-2CCA-0336-1880-66762B0274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4DDAFB-10A2-48B0-CD04-84DC1A5E57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9A2781-CB79-6259-9DB4-31F7A43CAC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1ECD8D-8952-C9BB-1650-922E152325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EFD226-CF6C-C76D-CA9D-F9A5FF59783C}"/>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8" name="Footer Placeholder 7">
            <a:extLst>
              <a:ext uri="{FF2B5EF4-FFF2-40B4-BE49-F238E27FC236}">
                <a16:creationId xmlns:a16="http://schemas.microsoft.com/office/drawing/2014/main" id="{0F3E066F-5788-282A-8340-B6AF8270070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8681AE9-FBD7-0850-EDEE-1791649631B5}"/>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2584160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D3930-5466-87A1-07E4-10C77E7D07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349A23-D292-B05A-DADD-B4B901D40693}"/>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4" name="Footer Placeholder 3">
            <a:extLst>
              <a:ext uri="{FF2B5EF4-FFF2-40B4-BE49-F238E27FC236}">
                <a16:creationId xmlns:a16="http://schemas.microsoft.com/office/drawing/2014/main" id="{624CBA4A-4FDE-337D-D1BD-0093261857C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02FC63D-9656-656F-9B3A-A13DCD9B4827}"/>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284105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E9FC93-25BF-BB98-C9D4-28600975A3AC}"/>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3" name="Footer Placeholder 2">
            <a:extLst>
              <a:ext uri="{FF2B5EF4-FFF2-40B4-BE49-F238E27FC236}">
                <a16:creationId xmlns:a16="http://schemas.microsoft.com/office/drawing/2014/main" id="{5CE61849-508C-5C43-9091-55BFC0FBA16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B176A49-6CE0-1597-4320-EFE5433F27E1}"/>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1766422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0B1DF-17F4-5CD2-4E3B-53F71AB043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C79C5C-53DC-A6A5-667A-1600789E9E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224F7B-7C81-54B7-8629-4C21563C5A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A51C0-A6C7-15DB-A138-7624A968D3F5}"/>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6" name="Footer Placeholder 5">
            <a:extLst>
              <a:ext uri="{FF2B5EF4-FFF2-40B4-BE49-F238E27FC236}">
                <a16:creationId xmlns:a16="http://schemas.microsoft.com/office/drawing/2014/main" id="{0DB9E0B5-75F4-2302-F781-63DE5952E49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DAE4A1F-6D91-1D3B-42DB-4665E089DD06}"/>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4147156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C3FF1-4186-E5E8-BCBA-EE5E3A5E25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83BAFB-EF6B-3964-5878-6E8AFC2409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D2F0658-289D-FC8D-BF88-6E4F148E2F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2C91C2-2560-2F38-D77F-35FA02D57154}"/>
              </a:ext>
            </a:extLst>
          </p:cNvPr>
          <p:cNvSpPr>
            <a:spLocks noGrp="1"/>
          </p:cNvSpPr>
          <p:nvPr>
            <p:ph type="dt" sz="half" idx="10"/>
          </p:nvPr>
        </p:nvSpPr>
        <p:spPr/>
        <p:txBody>
          <a:bodyPr/>
          <a:lstStyle/>
          <a:p>
            <a:fld id="{CE711A1F-5695-4416-80B8-1CEA3D80B63F}" type="datetimeFigureOut">
              <a:rPr lang="en-US" smtClean="0"/>
              <a:t>7/13/2026</a:t>
            </a:fld>
            <a:endParaRPr lang="en-US" dirty="0"/>
          </a:p>
        </p:txBody>
      </p:sp>
      <p:sp>
        <p:nvSpPr>
          <p:cNvPr id="6" name="Footer Placeholder 5">
            <a:extLst>
              <a:ext uri="{FF2B5EF4-FFF2-40B4-BE49-F238E27FC236}">
                <a16:creationId xmlns:a16="http://schemas.microsoft.com/office/drawing/2014/main" id="{F14DFB44-BBEE-BD8C-9B35-5E69321C6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21E74F-2CB4-86DF-F1E9-EA7A7835D4CF}"/>
              </a:ext>
            </a:extLst>
          </p:cNvPr>
          <p:cNvSpPr>
            <a:spLocks noGrp="1"/>
          </p:cNvSpPr>
          <p:nvPr>
            <p:ph type="sldNum" sz="quarter" idx="12"/>
          </p:nvPr>
        </p:nvSpPr>
        <p:spPr/>
        <p:txBody>
          <a:bodyPr/>
          <a:lstStyle/>
          <a:p>
            <a:fld id="{5CA6804A-F099-4DD3-9ECC-EFE895603BCC}" type="slidenum">
              <a:rPr lang="en-US" smtClean="0"/>
              <a:t>‹#›</a:t>
            </a:fld>
            <a:endParaRPr lang="en-US" dirty="0"/>
          </a:p>
        </p:txBody>
      </p:sp>
    </p:spTree>
    <p:extLst>
      <p:ext uri="{BB962C8B-B14F-4D97-AF65-F5344CB8AC3E}">
        <p14:creationId xmlns:p14="http://schemas.microsoft.com/office/powerpoint/2010/main" val="1928044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F815DF-B019-77CA-179D-6A49F53F16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8F65EE-F55E-D831-33E6-71810D6E03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1617BE-E127-8264-5BFC-FA6901F7CB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711A1F-5695-4416-80B8-1CEA3D80B63F}" type="datetimeFigureOut">
              <a:rPr lang="en-US" smtClean="0"/>
              <a:t>7/13/2026</a:t>
            </a:fld>
            <a:endParaRPr lang="en-US" dirty="0"/>
          </a:p>
        </p:txBody>
      </p:sp>
      <p:sp>
        <p:nvSpPr>
          <p:cNvPr id="5" name="Footer Placeholder 4">
            <a:extLst>
              <a:ext uri="{FF2B5EF4-FFF2-40B4-BE49-F238E27FC236}">
                <a16:creationId xmlns:a16="http://schemas.microsoft.com/office/drawing/2014/main" id="{13E7E593-E51B-BC44-E8BF-3C36D6EE8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8F2A534F-37A7-C01F-7EFD-12A19EABAE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A6804A-F099-4DD3-9ECC-EFE895603BCC}" type="slidenum">
              <a:rPr lang="en-US" smtClean="0"/>
              <a:t>‹#›</a:t>
            </a:fld>
            <a:endParaRPr lang="en-US" dirty="0"/>
          </a:p>
        </p:txBody>
      </p:sp>
    </p:spTree>
    <p:extLst>
      <p:ext uri="{BB962C8B-B14F-4D97-AF65-F5344CB8AC3E}">
        <p14:creationId xmlns:p14="http://schemas.microsoft.com/office/powerpoint/2010/main" val="74916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1"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4"/>
            <a:ext cx="10972801" cy="43433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6225756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defTabSz="914400" rtl="0" eaLnBrk="1" latinLnBrk="0" hangingPunct="1">
        <a:spcBef>
          <a:spcPct val="0"/>
        </a:spcBef>
        <a:buNone/>
        <a:defRPr sz="4400" kern="1200">
          <a:solidFill>
            <a:srgbClr val="485B7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85B7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85B7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85B7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39C6-414B-30E9-2817-5B5A0DBEDDEA}"/>
              </a:ext>
            </a:extLst>
          </p:cNvPr>
          <p:cNvSpPr>
            <a:spLocks noGrp="1"/>
          </p:cNvSpPr>
          <p:nvPr>
            <p:ph type="ctrTitle"/>
          </p:nvPr>
        </p:nvSpPr>
        <p:spPr>
          <a:xfrm>
            <a:off x="4713514" y="655640"/>
            <a:ext cx="6498772" cy="1470025"/>
          </a:xfrm>
        </p:spPr>
        <p:txBody>
          <a:bodyPr>
            <a:normAutofit fontScale="90000"/>
          </a:bodyPr>
          <a:lstStyle/>
          <a:p>
            <a:r>
              <a:rPr lang="en-US" dirty="0"/>
              <a:t>50 Years of Ministry:  Honoring the Past, Shaping the Future</a:t>
            </a:r>
          </a:p>
        </p:txBody>
      </p:sp>
      <p:sp>
        <p:nvSpPr>
          <p:cNvPr id="3" name="Subtitle 2">
            <a:extLst>
              <a:ext uri="{FF2B5EF4-FFF2-40B4-BE49-F238E27FC236}">
                <a16:creationId xmlns:a16="http://schemas.microsoft.com/office/drawing/2014/main" id="{2EA83348-576C-2140-3233-764C0FC07C47}"/>
              </a:ext>
            </a:extLst>
          </p:cNvPr>
          <p:cNvSpPr>
            <a:spLocks noGrp="1"/>
          </p:cNvSpPr>
          <p:nvPr>
            <p:ph type="subTitle" idx="4294967295"/>
          </p:nvPr>
        </p:nvSpPr>
        <p:spPr>
          <a:xfrm>
            <a:off x="4474029" y="2253343"/>
            <a:ext cx="7293428" cy="3214004"/>
          </a:xfrm>
        </p:spPr>
        <p:txBody>
          <a:bodyPr/>
          <a:lstStyle/>
          <a:p>
            <a:r>
              <a:rPr lang="en-US" dirty="0"/>
              <a:t>Steve Smith, Arkansas</a:t>
            </a:r>
          </a:p>
          <a:p>
            <a:r>
              <a:rPr lang="en-US" dirty="0"/>
              <a:t>Vicki Spurgeon, Oklahoma</a:t>
            </a:r>
          </a:p>
          <a:p>
            <a:endParaRPr lang="en-US" dirty="0"/>
          </a:p>
        </p:txBody>
      </p:sp>
      <p:pic>
        <p:nvPicPr>
          <p:cNvPr id="7" name="Picture 6">
            <a:extLst>
              <a:ext uri="{FF2B5EF4-FFF2-40B4-BE49-F238E27FC236}">
                <a16:creationId xmlns:a16="http://schemas.microsoft.com/office/drawing/2014/main" id="{DC97D57C-F9C7-65CA-7B11-CC77635988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3329" y="3308683"/>
            <a:ext cx="2862943" cy="2893677"/>
          </a:xfrm>
          <a:prstGeom prst="rect">
            <a:avLst/>
          </a:prstGeom>
        </p:spPr>
      </p:pic>
      <p:pic>
        <p:nvPicPr>
          <p:cNvPr id="5" name="Picture 4">
            <a:extLst>
              <a:ext uri="{FF2B5EF4-FFF2-40B4-BE49-F238E27FC236}">
                <a16:creationId xmlns:a16="http://schemas.microsoft.com/office/drawing/2014/main" id="{703E06A5-3600-919E-F44B-523F24D84188}"/>
              </a:ext>
            </a:extLst>
          </p:cNvPr>
          <p:cNvPicPr>
            <a:picLocks noChangeAspect="1"/>
          </p:cNvPicPr>
          <p:nvPr/>
        </p:nvPicPr>
        <p:blipFill>
          <a:blip r:embed="rId4"/>
          <a:stretch>
            <a:fillRect/>
          </a:stretch>
        </p:blipFill>
        <p:spPr>
          <a:xfrm>
            <a:off x="8835571" y="3308682"/>
            <a:ext cx="2471058" cy="2893678"/>
          </a:xfrm>
          <a:prstGeom prst="rect">
            <a:avLst/>
          </a:prstGeom>
        </p:spPr>
      </p:pic>
    </p:spTree>
    <p:extLst>
      <p:ext uri="{BB962C8B-B14F-4D97-AF65-F5344CB8AC3E}">
        <p14:creationId xmlns:p14="http://schemas.microsoft.com/office/powerpoint/2010/main" val="144823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39C6-414B-30E9-2817-5B5A0DBEDDEA}"/>
              </a:ext>
            </a:extLst>
          </p:cNvPr>
          <p:cNvSpPr>
            <a:spLocks noGrp="1"/>
          </p:cNvSpPr>
          <p:nvPr>
            <p:ph type="ctrTitle"/>
          </p:nvPr>
        </p:nvSpPr>
        <p:spPr>
          <a:xfrm>
            <a:off x="5816279" y="801508"/>
            <a:ext cx="5180251" cy="1470025"/>
          </a:xfrm>
        </p:spPr>
        <p:txBody>
          <a:bodyPr/>
          <a:lstStyle/>
          <a:p>
            <a:r>
              <a:rPr lang="en-US" dirty="0"/>
              <a:t>Lessons Learned Through the Years</a:t>
            </a:r>
          </a:p>
        </p:txBody>
      </p:sp>
      <p:sp>
        <p:nvSpPr>
          <p:cNvPr id="3" name="Subtitle 2">
            <a:extLst>
              <a:ext uri="{FF2B5EF4-FFF2-40B4-BE49-F238E27FC236}">
                <a16:creationId xmlns:a16="http://schemas.microsoft.com/office/drawing/2014/main" id="{2EA83348-576C-2140-3233-764C0FC07C47}"/>
              </a:ext>
            </a:extLst>
          </p:cNvPr>
          <p:cNvSpPr>
            <a:spLocks noGrp="1"/>
          </p:cNvSpPr>
          <p:nvPr>
            <p:ph type="subTitle" idx="4294967295"/>
          </p:nvPr>
        </p:nvSpPr>
        <p:spPr>
          <a:xfrm>
            <a:off x="5011838" y="2581154"/>
            <a:ext cx="6113362" cy="3657600"/>
          </a:xfrm>
        </p:spPr>
        <p:txBody>
          <a:bodyPr>
            <a:normAutofit/>
          </a:bodyPr>
          <a:lstStyle/>
          <a:p>
            <a:r>
              <a:rPr lang="en-US" dirty="0"/>
              <a:t>Continuously </a:t>
            </a:r>
            <a:r>
              <a:rPr lang="en-US" sz="3600" dirty="0"/>
              <a:t>grow</a:t>
            </a:r>
            <a:r>
              <a:rPr lang="en-US" dirty="0"/>
              <a:t> and develop the volunteer base through recruitment and training. </a:t>
            </a:r>
          </a:p>
          <a:p>
            <a:r>
              <a:rPr lang="en-US" dirty="0"/>
              <a:t>Continuing Ministry is where lasting change can take place. </a:t>
            </a:r>
          </a:p>
        </p:txBody>
      </p:sp>
    </p:spTree>
    <p:extLst>
      <p:ext uri="{BB962C8B-B14F-4D97-AF65-F5344CB8AC3E}">
        <p14:creationId xmlns:p14="http://schemas.microsoft.com/office/powerpoint/2010/main" val="4262138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E5A89-C31F-1194-32E0-9B08C284D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DA084-9A6C-80A5-1288-874B0BA781D4}"/>
              </a:ext>
            </a:extLst>
          </p:cNvPr>
          <p:cNvSpPr>
            <a:spLocks noGrp="1"/>
          </p:cNvSpPr>
          <p:nvPr>
            <p:ph type="ctrTitle"/>
          </p:nvPr>
        </p:nvSpPr>
        <p:spPr>
          <a:xfrm>
            <a:off x="5816279" y="801508"/>
            <a:ext cx="5180251" cy="1470025"/>
          </a:xfrm>
        </p:spPr>
        <p:txBody>
          <a:bodyPr/>
          <a:lstStyle/>
          <a:p>
            <a:r>
              <a:rPr lang="en-US" dirty="0"/>
              <a:t>Lessons Learned Through the Years</a:t>
            </a:r>
          </a:p>
        </p:txBody>
      </p:sp>
      <p:sp>
        <p:nvSpPr>
          <p:cNvPr id="3" name="Subtitle 2">
            <a:extLst>
              <a:ext uri="{FF2B5EF4-FFF2-40B4-BE49-F238E27FC236}">
                <a16:creationId xmlns:a16="http://schemas.microsoft.com/office/drawing/2014/main" id="{AB8BD914-5096-3D8E-6DEC-4BB68865FE4F}"/>
              </a:ext>
            </a:extLst>
          </p:cNvPr>
          <p:cNvSpPr>
            <a:spLocks noGrp="1"/>
          </p:cNvSpPr>
          <p:nvPr>
            <p:ph type="subTitle" idx="4294967295"/>
          </p:nvPr>
        </p:nvSpPr>
        <p:spPr>
          <a:xfrm>
            <a:off x="5116010" y="2581154"/>
            <a:ext cx="6009190" cy="3657600"/>
          </a:xfrm>
        </p:spPr>
        <p:txBody>
          <a:bodyPr>
            <a:normAutofit/>
          </a:bodyPr>
          <a:lstStyle/>
          <a:p>
            <a:r>
              <a:rPr lang="en-US" sz="3600" dirty="0"/>
              <a:t>We are better together.</a:t>
            </a:r>
          </a:p>
          <a:p>
            <a:r>
              <a:rPr lang="en-US" sz="3600" dirty="0"/>
              <a:t>Change will occur in Technology, Corrections Systems and Culture</a:t>
            </a:r>
          </a:p>
          <a:p>
            <a:endParaRPr lang="en-US" sz="3600" dirty="0"/>
          </a:p>
        </p:txBody>
      </p:sp>
    </p:spTree>
    <p:extLst>
      <p:ext uri="{BB962C8B-B14F-4D97-AF65-F5344CB8AC3E}">
        <p14:creationId xmlns:p14="http://schemas.microsoft.com/office/powerpoint/2010/main" val="3686167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p:txBody>
          <a:bodyPr/>
          <a:lstStyle/>
          <a:p>
            <a:r>
              <a:rPr lang="en-US" dirty="0"/>
              <a:t>Faithfully Moving Forward</a:t>
            </a:r>
          </a:p>
        </p:txBody>
      </p:sp>
      <p:sp>
        <p:nvSpPr>
          <p:cNvPr id="3" name="Content Placeholder 2">
            <a:extLst>
              <a:ext uri="{FF2B5EF4-FFF2-40B4-BE49-F238E27FC236}">
                <a16:creationId xmlns:a16="http://schemas.microsoft.com/office/drawing/2014/main" id="{B7CD1538-762C-5277-303E-D22FE98F0FC7}"/>
              </a:ext>
            </a:extLst>
          </p:cNvPr>
          <p:cNvSpPr>
            <a:spLocks noGrp="1"/>
          </p:cNvSpPr>
          <p:nvPr>
            <p:ph idx="1"/>
          </p:nvPr>
        </p:nvSpPr>
        <p:spPr/>
        <p:txBody>
          <a:bodyPr/>
          <a:lstStyle/>
          <a:p>
            <a:r>
              <a:rPr lang="en-US" dirty="0"/>
              <a:t>History Can Inspire Us Onward</a:t>
            </a:r>
          </a:p>
          <a:p>
            <a:pPr marL="0" indent="0">
              <a:buNone/>
            </a:pPr>
            <a:endParaRPr lang="en-US" dirty="0"/>
          </a:p>
          <a:p>
            <a:pPr marL="914400" lvl="1" indent="-514350">
              <a:buAutoNum type="arabicPeriod"/>
            </a:pPr>
            <a:r>
              <a:rPr lang="en-US" dirty="0"/>
              <a:t>Program expansion and growth. </a:t>
            </a:r>
          </a:p>
          <a:p>
            <a:pPr marL="0" indent="0">
              <a:buNone/>
            </a:pPr>
            <a:endParaRPr lang="en-US" dirty="0"/>
          </a:p>
          <a:p>
            <a:pPr marL="914400" lvl="1" indent="-514350">
              <a:buAutoNum type="arabicPeriod" startAt="2"/>
            </a:pPr>
            <a:r>
              <a:rPr lang="en-US" dirty="0"/>
              <a:t>Other countries impacted.</a:t>
            </a:r>
          </a:p>
          <a:p>
            <a:pPr marL="400050" lvl="1" indent="0">
              <a:buNone/>
            </a:pPr>
            <a:endParaRPr lang="en-US" dirty="0"/>
          </a:p>
          <a:p>
            <a:pPr marL="400050" lvl="1" indent="0">
              <a:buNone/>
            </a:pPr>
            <a:r>
              <a:rPr lang="en-US" dirty="0"/>
              <a:t>3.   People impacted. </a:t>
            </a:r>
          </a:p>
        </p:txBody>
      </p:sp>
    </p:spTree>
    <p:extLst>
      <p:ext uri="{BB962C8B-B14F-4D97-AF65-F5344CB8AC3E}">
        <p14:creationId xmlns:p14="http://schemas.microsoft.com/office/powerpoint/2010/main" val="872000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95BA3-3C98-B95F-BF90-B5A8E2D5C810}"/>
              </a:ext>
            </a:extLst>
          </p:cNvPr>
          <p:cNvSpPr>
            <a:spLocks noGrp="1"/>
          </p:cNvSpPr>
          <p:nvPr>
            <p:ph type="title"/>
          </p:nvPr>
        </p:nvSpPr>
        <p:spPr/>
        <p:txBody>
          <a:bodyPr/>
          <a:lstStyle/>
          <a:p>
            <a:r>
              <a:rPr lang="en-US" dirty="0"/>
              <a:t>Faithfully Moving Forward</a:t>
            </a:r>
          </a:p>
        </p:txBody>
      </p:sp>
      <p:sp>
        <p:nvSpPr>
          <p:cNvPr id="3" name="Content Placeholder 2">
            <a:extLst>
              <a:ext uri="{FF2B5EF4-FFF2-40B4-BE49-F238E27FC236}">
                <a16:creationId xmlns:a16="http://schemas.microsoft.com/office/drawing/2014/main" id="{47C5CC55-7F6F-52F5-B89B-850F6DB00DA8}"/>
              </a:ext>
            </a:extLst>
          </p:cNvPr>
          <p:cNvSpPr>
            <a:spLocks noGrp="1"/>
          </p:cNvSpPr>
          <p:nvPr>
            <p:ph idx="1"/>
          </p:nvPr>
        </p:nvSpPr>
        <p:spPr/>
        <p:txBody>
          <a:bodyPr>
            <a:normAutofit lnSpcReduction="10000"/>
          </a:bodyPr>
          <a:lstStyle/>
          <a:p>
            <a:endParaRPr lang="en-US" dirty="0"/>
          </a:p>
          <a:p>
            <a:r>
              <a:rPr lang="en-US" dirty="0"/>
              <a:t>Remembering the work of God reminds us of His faithfulness.</a:t>
            </a:r>
          </a:p>
          <a:p>
            <a:endParaRPr lang="en-US" dirty="0"/>
          </a:p>
          <a:p>
            <a:r>
              <a:rPr lang="en-US" dirty="0"/>
              <a:t>Lean into the vision and move forward into God’s promise of the future.</a:t>
            </a:r>
          </a:p>
          <a:p>
            <a:endParaRPr lang="en-US" dirty="0"/>
          </a:p>
          <a:p>
            <a:pPr marL="0" indent="0">
              <a:buNone/>
            </a:pPr>
            <a:endParaRPr lang="en-US" dirty="0"/>
          </a:p>
          <a:p>
            <a:pPr marL="0" indent="0" algn="r">
              <a:buNone/>
            </a:pPr>
            <a:r>
              <a:rPr lang="en-US" dirty="0"/>
              <a:t>Philippians 3:13</a:t>
            </a:r>
          </a:p>
        </p:txBody>
      </p:sp>
    </p:spTree>
    <p:extLst>
      <p:ext uri="{BB962C8B-B14F-4D97-AF65-F5344CB8AC3E}">
        <p14:creationId xmlns:p14="http://schemas.microsoft.com/office/powerpoint/2010/main" val="85579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681FE-75B1-D293-FBC2-FA384A5B3043}"/>
              </a:ext>
            </a:extLst>
          </p:cNvPr>
          <p:cNvSpPr>
            <a:spLocks noGrp="1"/>
          </p:cNvSpPr>
          <p:nvPr>
            <p:ph type="title"/>
          </p:nvPr>
        </p:nvSpPr>
        <p:spPr/>
        <p:txBody>
          <a:bodyPr/>
          <a:lstStyle/>
          <a:p>
            <a:r>
              <a:rPr lang="en-US" dirty="0"/>
              <a:t>Faithfully Moving Forward</a:t>
            </a:r>
          </a:p>
        </p:txBody>
      </p:sp>
      <p:sp>
        <p:nvSpPr>
          <p:cNvPr id="3" name="Content Placeholder 2">
            <a:extLst>
              <a:ext uri="{FF2B5EF4-FFF2-40B4-BE49-F238E27FC236}">
                <a16:creationId xmlns:a16="http://schemas.microsoft.com/office/drawing/2014/main" id="{B93BCE0C-02CC-05B3-B00F-32F6798F246E}"/>
              </a:ext>
            </a:extLst>
          </p:cNvPr>
          <p:cNvSpPr>
            <a:spLocks noGrp="1"/>
          </p:cNvSpPr>
          <p:nvPr>
            <p:ph idx="1"/>
          </p:nvPr>
        </p:nvSpPr>
        <p:spPr/>
        <p:txBody>
          <a:bodyPr>
            <a:normAutofit/>
          </a:bodyPr>
          <a:lstStyle/>
          <a:p>
            <a:endParaRPr lang="en-US" dirty="0"/>
          </a:p>
          <a:p>
            <a:r>
              <a:rPr lang="en-US" dirty="0"/>
              <a:t>We are called to be a faithful body to take the message out to all the world.</a:t>
            </a:r>
          </a:p>
          <a:p>
            <a:pPr marL="0" indent="0">
              <a:buNone/>
            </a:pPr>
            <a:endParaRPr lang="en-US" dirty="0"/>
          </a:p>
          <a:p>
            <a:pPr marL="0" indent="0">
              <a:buNone/>
            </a:pPr>
            <a:endParaRPr lang="en-US" dirty="0"/>
          </a:p>
          <a:p>
            <a:endParaRPr lang="en-US" dirty="0"/>
          </a:p>
          <a:p>
            <a:pPr marL="0" indent="0" algn="r">
              <a:buNone/>
            </a:pPr>
            <a:r>
              <a:rPr lang="en-US" dirty="0"/>
              <a:t>Acts: 1:8</a:t>
            </a:r>
          </a:p>
          <a:p>
            <a:endParaRPr lang="en-US" dirty="0"/>
          </a:p>
        </p:txBody>
      </p:sp>
    </p:spTree>
    <p:extLst>
      <p:ext uri="{BB962C8B-B14F-4D97-AF65-F5344CB8AC3E}">
        <p14:creationId xmlns:p14="http://schemas.microsoft.com/office/powerpoint/2010/main" val="175232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68D82-1303-8721-E3BF-D58621562BCD}"/>
              </a:ext>
            </a:extLst>
          </p:cNvPr>
          <p:cNvSpPr>
            <a:spLocks noGrp="1"/>
          </p:cNvSpPr>
          <p:nvPr>
            <p:ph type="title"/>
          </p:nvPr>
        </p:nvSpPr>
        <p:spPr/>
        <p:txBody>
          <a:bodyPr/>
          <a:lstStyle/>
          <a:p>
            <a:r>
              <a:rPr lang="en-US" dirty="0"/>
              <a:t>Faithfully Moving Forward</a:t>
            </a:r>
          </a:p>
        </p:txBody>
      </p:sp>
      <p:sp>
        <p:nvSpPr>
          <p:cNvPr id="3" name="Content Placeholder 2">
            <a:extLst>
              <a:ext uri="{FF2B5EF4-FFF2-40B4-BE49-F238E27FC236}">
                <a16:creationId xmlns:a16="http://schemas.microsoft.com/office/drawing/2014/main" id="{37B63944-2F20-F74B-E917-124A30D56728}"/>
              </a:ext>
            </a:extLst>
          </p:cNvPr>
          <p:cNvSpPr>
            <a:spLocks noGrp="1"/>
          </p:cNvSpPr>
          <p:nvPr>
            <p:ph idx="1"/>
          </p:nvPr>
        </p:nvSpPr>
        <p:spPr/>
        <p:txBody>
          <a:bodyPr>
            <a:normAutofit lnSpcReduction="10000"/>
          </a:bodyPr>
          <a:lstStyle/>
          <a:p>
            <a:r>
              <a:rPr lang="en-US" dirty="0"/>
              <a:t>Strength is found in community.</a:t>
            </a:r>
          </a:p>
          <a:p>
            <a:r>
              <a:rPr lang="en-US" dirty="0"/>
              <a:t>We are called to discipleship.</a:t>
            </a:r>
          </a:p>
          <a:p>
            <a:pPr marL="0" indent="0">
              <a:buNone/>
            </a:pPr>
            <a:r>
              <a:rPr lang="en-US" dirty="0"/>
              <a:t>	1.  It is profoundly relational.</a:t>
            </a:r>
          </a:p>
          <a:p>
            <a:pPr marL="0" indent="0">
              <a:buNone/>
            </a:pPr>
            <a:r>
              <a:rPr lang="en-US" dirty="0"/>
              <a:t>	2.  Each consider the journey you 	have already taken in Kairos.</a:t>
            </a:r>
          </a:p>
          <a:p>
            <a:pPr marL="0" indent="0">
              <a:buNone/>
            </a:pPr>
            <a:r>
              <a:rPr lang="en-US" dirty="0"/>
              <a:t>	3.  Think upon the celebrations you 	have already witnessed.  </a:t>
            </a:r>
          </a:p>
          <a:p>
            <a:pPr marL="0" indent="0">
              <a:buNone/>
            </a:pPr>
            <a:endParaRPr lang="en-US" dirty="0"/>
          </a:p>
          <a:p>
            <a:pPr marL="0" indent="0" algn="r">
              <a:buNone/>
            </a:pPr>
            <a:r>
              <a:rPr lang="en-US" dirty="0"/>
              <a:t>Ephesians 4:1-3</a:t>
            </a:r>
          </a:p>
        </p:txBody>
      </p:sp>
    </p:spTree>
    <p:extLst>
      <p:ext uri="{BB962C8B-B14F-4D97-AF65-F5344CB8AC3E}">
        <p14:creationId xmlns:p14="http://schemas.microsoft.com/office/powerpoint/2010/main" val="800558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09B533-83AE-8A57-FBAF-404A5489540B}"/>
              </a:ext>
            </a:extLst>
          </p:cNvPr>
          <p:cNvSpPr>
            <a:spLocks noGrp="1"/>
          </p:cNvSpPr>
          <p:nvPr>
            <p:ph idx="1"/>
          </p:nvPr>
        </p:nvSpPr>
        <p:spPr/>
        <p:txBody>
          <a:bodyPr/>
          <a:lstStyle/>
          <a:p>
            <a:pPr marL="0" indent="0" algn="ctr">
              <a:buNone/>
            </a:pPr>
            <a:r>
              <a:rPr lang="en-US" dirty="0"/>
              <a:t>“Is He Worthy”</a:t>
            </a:r>
          </a:p>
          <a:p>
            <a:pPr marL="0" indent="0" algn="ctr">
              <a:buNone/>
            </a:pPr>
            <a:r>
              <a:rPr lang="en-US" i="1" dirty="0"/>
              <a:t>(Please join us in song, originally sung by Andrew Peterson)</a:t>
            </a:r>
          </a:p>
          <a:p>
            <a:pPr marL="0" indent="0">
              <a:buNone/>
            </a:pPr>
            <a:r>
              <a:rPr lang="en-US" dirty="0"/>
              <a:t>Do you feel the world is broken?					</a:t>
            </a:r>
            <a:r>
              <a:rPr lang="en-US" b="1" dirty="0"/>
              <a:t>WE DO</a:t>
            </a:r>
          </a:p>
          <a:p>
            <a:pPr marL="0" indent="0">
              <a:buNone/>
            </a:pPr>
            <a:r>
              <a:rPr lang="en-US" dirty="0"/>
              <a:t>Do you feel the shadow deepen?					</a:t>
            </a:r>
            <a:r>
              <a:rPr lang="en-US" b="1" dirty="0"/>
              <a:t>WE DO</a:t>
            </a:r>
          </a:p>
          <a:p>
            <a:pPr marL="0" indent="0">
              <a:buNone/>
            </a:pPr>
            <a:r>
              <a:rPr lang="en-US" dirty="0"/>
              <a:t>But do you know that all the dark won’t stop the light </a:t>
            </a:r>
          </a:p>
          <a:p>
            <a:pPr marL="0" indent="0">
              <a:buNone/>
            </a:pPr>
            <a:r>
              <a:rPr lang="en-US" dirty="0"/>
              <a:t>from getting through?							</a:t>
            </a:r>
            <a:r>
              <a:rPr lang="en-US" b="1" dirty="0"/>
              <a:t>WE DO</a:t>
            </a:r>
          </a:p>
          <a:p>
            <a:pPr marL="0" indent="0">
              <a:buNone/>
            </a:pPr>
            <a:r>
              <a:rPr lang="en-US" dirty="0"/>
              <a:t>Do you wish that you could see it all made new?  		</a:t>
            </a:r>
            <a:r>
              <a:rPr lang="en-US" b="1" dirty="0"/>
              <a:t>WE DO</a:t>
            </a:r>
          </a:p>
        </p:txBody>
      </p:sp>
      <p:sp>
        <p:nvSpPr>
          <p:cNvPr id="3" name="TextBox 2">
            <a:extLst>
              <a:ext uri="{FF2B5EF4-FFF2-40B4-BE49-F238E27FC236}">
                <a16:creationId xmlns:a16="http://schemas.microsoft.com/office/drawing/2014/main" id="{25874124-1325-E0F6-0669-BFE4938CD943}"/>
              </a:ext>
            </a:extLst>
          </p:cNvPr>
          <p:cNvSpPr txBox="1"/>
          <p:nvPr/>
        </p:nvSpPr>
        <p:spPr>
          <a:xfrm flipH="1">
            <a:off x="2973651" y="6492240"/>
            <a:ext cx="10257717" cy="246221"/>
          </a:xfrm>
          <a:prstGeom prst="rect">
            <a:avLst/>
          </a:prstGeom>
          <a:noFill/>
        </p:spPr>
        <p:txBody>
          <a:bodyPr wrap="square" rtlCol="0">
            <a:spAutoFit/>
          </a:bodyPr>
          <a:lstStyle/>
          <a:p>
            <a:r>
              <a:rPr lang="en-US" sz="1000" dirty="0"/>
              <a:t>“Is He Worthy,” by Andrew Peterson, Ben Shive © 2018 Capitol CMG Genesis, </a:t>
            </a:r>
            <a:r>
              <a:rPr lang="en-US" sz="1000" dirty="0" err="1"/>
              <a:t>Junkbox</a:t>
            </a:r>
            <a:r>
              <a:rPr lang="en-US" sz="1000" dirty="0"/>
              <a:t> Music, Vamos Publishing, </a:t>
            </a:r>
            <a:r>
              <a:rPr lang="en-US" sz="1000" dirty="0" err="1"/>
              <a:t>Jakedog</a:t>
            </a:r>
            <a:r>
              <a:rPr lang="en-US" sz="1000" dirty="0"/>
              <a:t> Music. Used by Permission. CCLI License # 23171467</a:t>
            </a:r>
          </a:p>
        </p:txBody>
      </p:sp>
    </p:spTree>
    <p:extLst>
      <p:ext uri="{BB962C8B-B14F-4D97-AF65-F5344CB8AC3E}">
        <p14:creationId xmlns:p14="http://schemas.microsoft.com/office/powerpoint/2010/main" val="1050032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8CD08F-89F1-CA5C-A6F2-05D39EC4B3A6}"/>
              </a:ext>
            </a:extLst>
          </p:cNvPr>
          <p:cNvSpPr>
            <a:spLocks noGrp="1"/>
          </p:cNvSpPr>
          <p:nvPr>
            <p:ph idx="1"/>
          </p:nvPr>
        </p:nvSpPr>
        <p:spPr/>
        <p:txBody>
          <a:bodyPr/>
          <a:lstStyle/>
          <a:p>
            <a:pPr marL="0" indent="0">
              <a:buNone/>
            </a:pPr>
            <a:endParaRPr lang="en-US" dirty="0"/>
          </a:p>
          <a:p>
            <a:pPr marL="0" indent="0">
              <a:buNone/>
            </a:pPr>
            <a:r>
              <a:rPr lang="en-US" dirty="0"/>
              <a:t>Is all creation groaning?					</a:t>
            </a:r>
            <a:r>
              <a:rPr lang="en-US" b="1" dirty="0"/>
              <a:t>IT IS</a:t>
            </a:r>
          </a:p>
          <a:p>
            <a:pPr marL="0" indent="0">
              <a:buNone/>
            </a:pPr>
            <a:r>
              <a:rPr lang="en-US" dirty="0"/>
              <a:t>Is a new creation coming?					</a:t>
            </a:r>
            <a:r>
              <a:rPr lang="en-US" b="1" dirty="0"/>
              <a:t>IT IS</a:t>
            </a:r>
          </a:p>
          <a:p>
            <a:pPr marL="0" indent="0">
              <a:buNone/>
            </a:pPr>
            <a:r>
              <a:rPr lang="en-US" dirty="0"/>
              <a:t>Is the Glory of the Lord to be the light</a:t>
            </a:r>
          </a:p>
          <a:p>
            <a:pPr marL="0" indent="0">
              <a:buNone/>
            </a:pPr>
            <a:r>
              <a:rPr lang="en-US" dirty="0"/>
              <a:t>within our midst? 						</a:t>
            </a:r>
            <a:r>
              <a:rPr lang="en-US" b="1" dirty="0"/>
              <a:t>IT IS</a:t>
            </a:r>
          </a:p>
          <a:p>
            <a:pPr marL="0" indent="0">
              <a:buNone/>
            </a:pPr>
            <a:r>
              <a:rPr lang="en-US" dirty="0"/>
              <a:t>Is it good that we remind ourselves of this?		</a:t>
            </a:r>
            <a:r>
              <a:rPr lang="en-US" b="1" dirty="0"/>
              <a:t>IT IS</a:t>
            </a:r>
          </a:p>
        </p:txBody>
      </p:sp>
      <p:sp>
        <p:nvSpPr>
          <p:cNvPr id="4" name="TextBox 3">
            <a:extLst>
              <a:ext uri="{FF2B5EF4-FFF2-40B4-BE49-F238E27FC236}">
                <a16:creationId xmlns:a16="http://schemas.microsoft.com/office/drawing/2014/main" id="{B18336CC-2B33-EC64-4DF6-D29AEC313005}"/>
              </a:ext>
            </a:extLst>
          </p:cNvPr>
          <p:cNvSpPr txBox="1"/>
          <p:nvPr/>
        </p:nvSpPr>
        <p:spPr>
          <a:xfrm flipH="1">
            <a:off x="2976699" y="6474619"/>
            <a:ext cx="9215301" cy="246221"/>
          </a:xfrm>
          <a:prstGeom prst="rect">
            <a:avLst/>
          </a:prstGeom>
          <a:noFill/>
        </p:spPr>
        <p:txBody>
          <a:bodyPr wrap="square" rtlCol="0">
            <a:spAutoFit/>
          </a:bodyPr>
          <a:lstStyle/>
          <a:p>
            <a:r>
              <a:rPr lang="en-US" sz="1000" dirty="0"/>
              <a:t>“Is He Worthy,” by Andrew Peterson, Ben Shive © 2018 Capitol CMG Genesis, </a:t>
            </a:r>
            <a:r>
              <a:rPr lang="en-US" sz="1000" dirty="0" err="1"/>
              <a:t>Junkbox</a:t>
            </a:r>
            <a:r>
              <a:rPr lang="en-US" sz="1000" dirty="0"/>
              <a:t> Music, Vamos Publishing, </a:t>
            </a:r>
            <a:r>
              <a:rPr lang="en-US" sz="1000" dirty="0" err="1"/>
              <a:t>Jakedog</a:t>
            </a:r>
            <a:r>
              <a:rPr lang="en-US" sz="1000" dirty="0"/>
              <a:t> Music. Used by Permission. CCLI License # 23171467</a:t>
            </a:r>
          </a:p>
        </p:txBody>
      </p:sp>
    </p:spTree>
    <p:extLst>
      <p:ext uri="{BB962C8B-B14F-4D97-AF65-F5344CB8AC3E}">
        <p14:creationId xmlns:p14="http://schemas.microsoft.com/office/powerpoint/2010/main" val="1986351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8EF0A6-2A51-1FD2-2218-E43BABBF27F0}"/>
              </a:ext>
            </a:extLst>
          </p:cNvPr>
          <p:cNvSpPr>
            <a:spLocks noGrp="1"/>
          </p:cNvSpPr>
          <p:nvPr>
            <p:ph idx="1"/>
          </p:nvPr>
        </p:nvSpPr>
        <p:spPr/>
        <p:txBody>
          <a:bodyPr/>
          <a:lstStyle/>
          <a:p>
            <a:pPr marL="0" indent="0">
              <a:buNone/>
            </a:pPr>
            <a:r>
              <a:rPr lang="en-US" dirty="0"/>
              <a:t>Is anyone worthy?  Is anyone whole?</a:t>
            </a:r>
          </a:p>
          <a:p>
            <a:pPr marL="0" indent="0">
              <a:buNone/>
            </a:pPr>
            <a:r>
              <a:rPr lang="en-US" dirty="0"/>
              <a:t>Is anyone able to break the seal and open the scroll?</a:t>
            </a:r>
          </a:p>
          <a:p>
            <a:pPr marL="0" indent="0">
              <a:buNone/>
            </a:pPr>
            <a:r>
              <a:rPr lang="en-US" dirty="0"/>
              <a:t>The Lion of Judah who conquered the grave</a:t>
            </a:r>
          </a:p>
          <a:p>
            <a:pPr marL="0" indent="0">
              <a:buNone/>
            </a:pPr>
            <a:r>
              <a:rPr lang="en-US" dirty="0"/>
              <a:t>He is David’s root and the Lamb who died to ransom the slave.</a:t>
            </a:r>
          </a:p>
          <a:p>
            <a:pPr marL="0" indent="0">
              <a:buNone/>
            </a:pPr>
            <a:r>
              <a:rPr lang="en-US" dirty="0"/>
              <a:t>Is He worthy?  Is He worthy?</a:t>
            </a:r>
          </a:p>
          <a:p>
            <a:pPr marL="0" indent="0">
              <a:buNone/>
            </a:pPr>
            <a:r>
              <a:rPr lang="en-US" dirty="0"/>
              <a:t>Of all blessing and honor and glory</a:t>
            </a:r>
          </a:p>
          <a:p>
            <a:pPr marL="0" indent="0">
              <a:buNone/>
            </a:pPr>
            <a:r>
              <a:rPr lang="en-US" dirty="0"/>
              <a:t>Is He worthy of this?							</a:t>
            </a:r>
            <a:r>
              <a:rPr lang="en-US" b="1" dirty="0"/>
              <a:t>HE IS</a:t>
            </a:r>
          </a:p>
          <a:p>
            <a:pPr marL="0" indent="0">
              <a:buNone/>
            </a:pPr>
            <a:endParaRPr lang="en-US" dirty="0"/>
          </a:p>
        </p:txBody>
      </p:sp>
      <p:sp>
        <p:nvSpPr>
          <p:cNvPr id="4" name="TextBox 3">
            <a:extLst>
              <a:ext uri="{FF2B5EF4-FFF2-40B4-BE49-F238E27FC236}">
                <a16:creationId xmlns:a16="http://schemas.microsoft.com/office/drawing/2014/main" id="{D29FAD6A-D297-4C1F-1006-8F4F2B4A0A69}"/>
              </a:ext>
            </a:extLst>
          </p:cNvPr>
          <p:cNvSpPr txBox="1"/>
          <p:nvPr/>
        </p:nvSpPr>
        <p:spPr>
          <a:xfrm flipH="1">
            <a:off x="3001082" y="6547104"/>
            <a:ext cx="9190918" cy="246221"/>
          </a:xfrm>
          <a:prstGeom prst="rect">
            <a:avLst/>
          </a:prstGeom>
          <a:noFill/>
        </p:spPr>
        <p:txBody>
          <a:bodyPr wrap="square" rtlCol="0">
            <a:spAutoFit/>
          </a:bodyPr>
          <a:lstStyle/>
          <a:p>
            <a:r>
              <a:rPr lang="en-US" sz="1000" dirty="0"/>
              <a:t>“Is He Worthy,” by Andrew Peterson, Ben Shive © 2018 Capitol CMG Genesis, </a:t>
            </a:r>
            <a:r>
              <a:rPr lang="en-US" sz="1000" dirty="0" err="1"/>
              <a:t>Junkbox</a:t>
            </a:r>
            <a:r>
              <a:rPr lang="en-US" sz="1000" dirty="0"/>
              <a:t> Music, Vamos Publishing, </a:t>
            </a:r>
            <a:r>
              <a:rPr lang="en-US" sz="1000" dirty="0" err="1"/>
              <a:t>Jakedog</a:t>
            </a:r>
            <a:r>
              <a:rPr lang="en-US" sz="1000" dirty="0"/>
              <a:t> Music. Used by Permission. CCLI License # 23171467</a:t>
            </a:r>
          </a:p>
        </p:txBody>
      </p:sp>
    </p:spTree>
    <p:extLst>
      <p:ext uri="{BB962C8B-B14F-4D97-AF65-F5344CB8AC3E}">
        <p14:creationId xmlns:p14="http://schemas.microsoft.com/office/powerpoint/2010/main" val="2381369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50B5B6-C34A-562D-4A86-6150A608AC82}"/>
              </a:ext>
            </a:extLst>
          </p:cNvPr>
          <p:cNvSpPr>
            <a:spLocks noGrp="1"/>
          </p:cNvSpPr>
          <p:nvPr>
            <p:ph idx="1"/>
          </p:nvPr>
        </p:nvSpPr>
        <p:spPr/>
        <p:txBody>
          <a:bodyPr/>
          <a:lstStyle/>
          <a:p>
            <a:pPr marL="0" indent="0">
              <a:buNone/>
            </a:pPr>
            <a:endParaRPr lang="en-US" dirty="0"/>
          </a:p>
          <a:p>
            <a:pPr marL="0" indent="0">
              <a:buNone/>
            </a:pPr>
            <a:r>
              <a:rPr lang="en-US" dirty="0"/>
              <a:t>Does the Father truly love us?				</a:t>
            </a:r>
            <a:r>
              <a:rPr lang="en-US" b="1" dirty="0"/>
              <a:t>HE DOES</a:t>
            </a:r>
          </a:p>
          <a:p>
            <a:pPr marL="0" indent="0">
              <a:buNone/>
            </a:pPr>
            <a:r>
              <a:rPr lang="en-US" dirty="0"/>
              <a:t>Does the Spirit move among us?				</a:t>
            </a:r>
            <a:r>
              <a:rPr lang="en-US" b="1" dirty="0"/>
              <a:t>HE DOES</a:t>
            </a:r>
          </a:p>
          <a:p>
            <a:pPr marL="0" indent="0">
              <a:buNone/>
            </a:pPr>
            <a:r>
              <a:rPr lang="en-US" dirty="0"/>
              <a:t>And does Jesus, our Messiah hold </a:t>
            </a:r>
          </a:p>
          <a:p>
            <a:pPr marL="0" indent="0">
              <a:buNone/>
            </a:pPr>
            <a:r>
              <a:rPr lang="en-US" dirty="0"/>
              <a:t>forever those he loves?					</a:t>
            </a:r>
            <a:r>
              <a:rPr lang="en-US" b="1" dirty="0"/>
              <a:t>HE DOES</a:t>
            </a:r>
          </a:p>
          <a:p>
            <a:pPr marL="0" indent="0">
              <a:buNone/>
            </a:pPr>
            <a:r>
              <a:rPr lang="en-US" dirty="0"/>
              <a:t>Does our God intend to dwell again with us?		</a:t>
            </a:r>
            <a:r>
              <a:rPr lang="en-US" b="1" dirty="0"/>
              <a:t>HE DOES</a:t>
            </a:r>
          </a:p>
        </p:txBody>
      </p:sp>
      <p:sp>
        <p:nvSpPr>
          <p:cNvPr id="4" name="TextBox 3">
            <a:extLst>
              <a:ext uri="{FF2B5EF4-FFF2-40B4-BE49-F238E27FC236}">
                <a16:creationId xmlns:a16="http://schemas.microsoft.com/office/drawing/2014/main" id="{AB10E069-BAE3-316D-9DB8-7E07D7679AF3}"/>
              </a:ext>
            </a:extLst>
          </p:cNvPr>
          <p:cNvSpPr txBox="1"/>
          <p:nvPr/>
        </p:nvSpPr>
        <p:spPr>
          <a:xfrm flipH="1">
            <a:off x="2946218" y="6492240"/>
            <a:ext cx="9178725" cy="246221"/>
          </a:xfrm>
          <a:prstGeom prst="rect">
            <a:avLst/>
          </a:prstGeom>
          <a:noFill/>
        </p:spPr>
        <p:txBody>
          <a:bodyPr wrap="square" rtlCol="0">
            <a:spAutoFit/>
          </a:bodyPr>
          <a:lstStyle/>
          <a:p>
            <a:r>
              <a:rPr lang="en-US" sz="1000" dirty="0"/>
              <a:t>“Is He Worthy,” by Andrew Peterson, Ben Shive © 2018 Capitol CMG Genesis, </a:t>
            </a:r>
            <a:r>
              <a:rPr lang="en-US" sz="1000" dirty="0" err="1"/>
              <a:t>Junkbox</a:t>
            </a:r>
            <a:r>
              <a:rPr lang="en-US" sz="1000" dirty="0"/>
              <a:t> Music, Vamos Publishing, </a:t>
            </a:r>
            <a:r>
              <a:rPr lang="en-US" sz="1000" dirty="0" err="1"/>
              <a:t>Jakedog</a:t>
            </a:r>
            <a:r>
              <a:rPr lang="en-US" sz="1000" dirty="0"/>
              <a:t> Music. Used by Permission. CCLI License # 23171467</a:t>
            </a:r>
          </a:p>
        </p:txBody>
      </p:sp>
    </p:spTree>
    <p:extLst>
      <p:ext uri="{BB962C8B-B14F-4D97-AF65-F5344CB8AC3E}">
        <p14:creationId xmlns:p14="http://schemas.microsoft.com/office/powerpoint/2010/main" val="806530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E24A72-E983-F8CC-9E20-1B818D3F7611}"/>
              </a:ext>
            </a:extLst>
          </p:cNvPr>
          <p:cNvSpPr>
            <a:spLocks noGrp="1"/>
          </p:cNvSpPr>
          <p:nvPr>
            <p:ph idx="1"/>
          </p:nvPr>
        </p:nvSpPr>
        <p:spPr>
          <a:xfrm>
            <a:off x="609600" y="1600204"/>
            <a:ext cx="10972801" cy="4825996"/>
          </a:xfrm>
        </p:spPr>
        <p:txBody>
          <a:bodyPr>
            <a:normAutofit fontScale="92500" lnSpcReduction="10000"/>
          </a:bodyPr>
          <a:lstStyle/>
          <a:p>
            <a:pPr marL="0" indent="0" algn="ctr">
              <a:buNone/>
            </a:pPr>
            <a:r>
              <a:rPr lang="en-US" sz="4000" dirty="0"/>
              <a:t>Prayer and Devotion</a:t>
            </a:r>
          </a:p>
          <a:p>
            <a:pPr marL="0" indent="0" algn="ctr">
              <a:buNone/>
            </a:pPr>
            <a:r>
              <a:rPr lang="en-US" sz="3900" dirty="0"/>
              <a:t>Write this.  Write what you see.  Write it out in big block letters so that it can be read on the run.  This vision-message is a witness pointing to what’s coming.  It aches for the coming---it can hardly wait!   And it doesn’t lie.  If it seems slow in coming, wait.  It’s on its way.  It will come right on time. </a:t>
            </a:r>
          </a:p>
          <a:p>
            <a:pPr marL="0" indent="0">
              <a:buNone/>
            </a:pPr>
            <a:r>
              <a:rPr lang="en-US" sz="3900" dirty="0"/>
              <a:t>Habakkuk 2:2-3</a:t>
            </a:r>
          </a:p>
          <a:p>
            <a:pPr marL="0" indent="0" algn="r">
              <a:buNone/>
            </a:pPr>
            <a:r>
              <a:rPr lang="en-US" sz="3000" dirty="0"/>
              <a:t>The Message</a:t>
            </a:r>
          </a:p>
        </p:txBody>
      </p:sp>
    </p:spTree>
    <p:extLst>
      <p:ext uri="{BB962C8B-B14F-4D97-AF65-F5344CB8AC3E}">
        <p14:creationId xmlns:p14="http://schemas.microsoft.com/office/powerpoint/2010/main" val="4109087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198D97B-1E02-09C8-C9FB-60AF64D0688F}"/>
              </a:ext>
            </a:extLst>
          </p:cNvPr>
          <p:cNvSpPr>
            <a:spLocks noGrp="1"/>
          </p:cNvSpPr>
          <p:nvPr>
            <p:ph idx="1"/>
          </p:nvPr>
        </p:nvSpPr>
        <p:spPr/>
        <p:txBody>
          <a:bodyPr/>
          <a:lstStyle/>
          <a:p>
            <a:pPr marL="0" indent="0">
              <a:buNone/>
            </a:pPr>
            <a:endParaRPr lang="en-US" dirty="0"/>
          </a:p>
          <a:p>
            <a:pPr marL="0" indent="0">
              <a:buNone/>
            </a:pPr>
            <a:r>
              <a:rPr lang="en-US" dirty="0"/>
              <a:t>Is anyone worthy?  Is anyone whole?</a:t>
            </a:r>
          </a:p>
          <a:p>
            <a:pPr marL="0" indent="0">
              <a:buNone/>
            </a:pPr>
            <a:r>
              <a:rPr lang="en-US" dirty="0"/>
              <a:t>Is anyone worthy to break the seal and open the scroll?</a:t>
            </a:r>
          </a:p>
          <a:p>
            <a:pPr marL="0" indent="0">
              <a:buNone/>
            </a:pPr>
            <a:r>
              <a:rPr lang="en-US" dirty="0"/>
              <a:t>The Lion of Judah of Judah, who conquered the grave</a:t>
            </a:r>
          </a:p>
          <a:p>
            <a:pPr marL="0" indent="0">
              <a:buNone/>
            </a:pPr>
            <a:r>
              <a:rPr lang="en-US" dirty="0"/>
              <a:t>He is David’s root and the Lamb who died to ransom the slave.</a:t>
            </a:r>
          </a:p>
        </p:txBody>
      </p:sp>
      <p:sp>
        <p:nvSpPr>
          <p:cNvPr id="4" name="TextBox 3">
            <a:extLst>
              <a:ext uri="{FF2B5EF4-FFF2-40B4-BE49-F238E27FC236}">
                <a16:creationId xmlns:a16="http://schemas.microsoft.com/office/drawing/2014/main" id="{2C2D8287-53FC-5ADB-1695-B36683F3E410}"/>
              </a:ext>
            </a:extLst>
          </p:cNvPr>
          <p:cNvSpPr txBox="1"/>
          <p:nvPr/>
        </p:nvSpPr>
        <p:spPr>
          <a:xfrm flipH="1">
            <a:off x="2873066" y="6537960"/>
            <a:ext cx="9206157" cy="246221"/>
          </a:xfrm>
          <a:prstGeom prst="rect">
            <a:avLst/>
          </a:prstGeom>
          <a:noFill/>
        </p:spPr>
        <p:txBody>
          <a:bodyPr wrap="square" rtlCol="0">
            <a:spAutoFit/>
          </a:bodyPr>
          <a:lstStyle/>
          <a:p>
            <a:r>
              <a:rPr lang="en-US" sz="1000" dirty="0"/>
              <a:t>“Is He Worthy,” by Andrew Peterson, Ben Shive © 2018 Capitol CMG Genesis, </a:t>
            </a:r>
            <a:r>
              <a:rPr lang="en-US" sz="1000" dirty="0" err="1"/>
              <a:t>Junkbox</a:t>
            </a:r>
            <a:r>
              <a:rPr lang="en-US" sz="1000" dirty="0"/>
              <a:t> Music, Vamos Publishing, </a:t>
            </a:r>
            <a:r>
              <a:rPr lang="en-US" sz="1000" dirty="0" err="1"/>
              <a:t>Jakedog</a:t>
            </a:r>
            <a:r>
              <a:rPr lang="en-US" sz="1000" dirty="0"/>
              <a:t> Music. Used by Permission. CCLI License # 23171467</a:t>
            </a:r>
          </a:p>
        </p:txBody>
      </p:sp>
    </p:spTree>
    <p:extLst>
      <p:ext uri="{BB962C8B-B14F-4D97-AF65-F5344CB8AC3E}">
        <p14:creationId xmlns:p14="http://schemas.microsoft.com/office/powerpoint/2010/main" val="2720343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E8F233-4917-61E4-E5D6-A1305505EBB0}"/>
              </a:ext>
            </a:extLst>
          </p:cNvPr>
          <p:cNvSpPr>
            <a:spLocks noGrp="1"/>
          </p:cNvSpPr>
          <p:nvPr>
            <p:ph idx="1"/>
          </p:nvPr>
        </p:nvSpPr>
        <p:spPr/>
        <p:txBody>
          <a:bodyPr/>
          <a:lstStyle/>
          <a:p>
            <a:pPr marL="0" indent="0">
              <a:buNone/>
            </a:pPr>
            <a:r>
              <a:rPr lang="en-US" dirty="0"/>
              <a:t>From every people and tribe, every nation and tongue</a:t>
            </a:r>
          </a:p>
          <a:p>
            <a:pPr marL="0" indent="0">
              <a:buNone/>
            </a:pPr>
            <a:r>
              <a:rPr lang="en-US" dirty="0"/>
              <a:t>He has made us a Kingdom and priests to God</a:t>
            </a:r>
          </a:p>
          <a:p>
            <a:pPr marL="0" indent="0">
              <a:buNone/>
            </a:pPr>
            <a:r>
              <a:rPr lang="en-US" dirty="0"/>
              <a:t>To reign with the Son</a:t>
            </a:r>
          </a:p>
          <a:p>
            <a:pPr marL="0" indent="0">
              <a:buNone/>
            </a:pPr>
            <a:endParaRPr lang="en-US" dirty="0"/>
          </a:p>
          <a:p>
            <a:pPr marL="0" indent="0">
              <a:buNone/>
            </a:pPr>
            <a:r>
              <a:rPr lang="en-US" dirty="0"/>
              <a:t>Is He worthy?  Is He worthy?</a:t>
            </a:r>
          </a:p>
          <a:p>
            <a:pPr marL="0" indent="0">
              <a:buNone/>
            </a:pPr>
            <a:r>
              <a:rPr lang="en-US" dirty="0"/>
              <a:t>Of all blessing and honor and glory</a:t>
            </a:r>
          </a:p>
          <a:p>
            <a:pPr marL="0" indent="0">
              <a:buNone/>
            </a:pPr>
            <a:r>
              <a:rPr lang="en-US" dirty="0"/>
              <a:t>Is He worthy of this?  						</a:t>
            </a:r>
            <a:r>
              <a:rPr lang="en-US" b="1" dirty="0"/>
              <a:t>HE IS</a:t>
            </a:r>
          </a:p>
          <a:p>
            <a:pPr marL="0" indent="0">
              <a:buNone/>
            </a:pPr>
            <a:endParaRPr lang="en-US" dirty="0"/>
          </a:p>
        </p:txBody>
      </p:sp>
      <p:sp>
        <p:nvSpPr>
          <p:cNvPr id="4" name="TextBox 3">
            <a:extLst>
              <a:ext uri="{FF2B5EF4-FFF2-40B4-BE49-F238E27FC236}">
                <a16:creationId xmlns:a16="http://schemas.microsoft.com/office/drawing/2014/main" id="{D9700BE8-2F03-B81C-2A51-6BDE2FF28080}"/>
              </a:ext>
            </a:extLst>
          </p:cNvPr>
          <p:cNvSpPr txBox="1"/>
          <p:nvPr/>
        </p:nvSpPr>
        <p:spPr>
          <a:xfrm flipH="1">
            <a:off x="2882210" y="6519672"/>
            <a:ext cx="9233589" cy="246221"/>
          </a:xfrm>
          <a:prstGeom prst="rect">
            <a:avLst/>
          </a:prstGeom>
          <a:noFill/>
        </p:spPr>
        <p:txBody>
          <a:bodyPr wrap="square" rtlCol="0">
            <a:spAutoFit/>
          </a:bodyPr>
          <a:lstStyle/>
          <a:p>
            <a:r>
              <a:rPr lang="en-US" sz="1000" dirty="0"/>
              <a:t>“Is He Worthy,” by Andrew Peterson, Ben Shive © 2018 Capitol CMG Genesis, </a:t>
            </a:r>
            <a:r>
              <a:rPr lang="en-US" sz="1000" dirty="0" err="1"/>
              <a:t>Junkbox</a:t>
            </a:r>
            <a:r>
              <a:rPr lang="en-US" sz="1000" dirty="0"/>
              <a:t> Music, Vamos Publishing, </a:t>
            </a:r>
            <a:r>
              <a:rPr lang="en-US" sz="1000" dirty="0" err="1"/>
              <a:t>Jakedog</a:t>
            </a:r>
            <a:r>
              <a:rPr lang="en-US" sz="1000" dirty="0"/>
              <a:t> Music. Used by Permission. CCLI License # 23171467</a:t>
            </a:r>
          </a:p>
        </p:txBody>
      </p:sp>
    </p:spTree>
    <p:extLst>
      <p:ext uri="{BB962C8B-B14F-4D97-AF65-F5344CB8AC3E}">
        <p14:creationId xmlns:p14="http://schemas.microsoft.com/office/powerpoint/2010/main" val="897655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465EA7-96F1-B941-5445-4980FEACAFCA}"/>
              </a:ext>
            </a:extLst>
          </p:cNvPr>
          <p:cNvSpPr>
            <a:spLocks noGrp="1"/>
          </p:cNvSpPr>
          <p:nvPr>
            <p:ph idx="1"/>
          </p:nvPr>
        </p:nvSpPr>
        <p:spPr/>
        <p:txBody>
          <a:bodyPr/>
          <a:lstStyle/>
          <a:p>
            <a:pPr marL="0" indent="0">
              <a:buNone/>
            </a:pPr>
            <a:endParaRPr lang="en-US" dirty="0"/>
          </a:p>
          <a:p>
            <a:pPr marL="0" indent="0">
              <a:buNone/>
            </a:pPr>
            <a:r>
              <a:rPr lang="en-US" dirty="0"/>
              <a:t>Is He worthy?  Is He worthy?</a:t>
            </a:r>
          </a:p>
          <a:p>
            <a:pPr marL="0" indent="0">
              <a:buNone/>
            </a:pPr>
            <a:r>
              <a:rPr lang="en-US" dirty="0"/>
              <a:t>Of all blessing and honor and glory</a:t>
            </a:r>
          </a:p>
          <a:p>
            <a:pPr marL="0" indent="0">
              <a:buNone/>
            </a:pPr>
            <a:r>
              <a:rPr lang="en-US" dirty="0"/>
              <a:t>Is He worthy of this?  						</a:t>
            </a:r>
            <a:r>
              <a:rPr lang="en-US" b="1" dirty="0"/>
              <a:t>HE IS</a:t>
            </a:r>
          </a:p>
          <a:p>
            <a:pPr marL="0" indent="0">
              <a:buNone/>
            </a:pPr>
            <a:endParaRPr lang="en-US" dirty="0"/>
          </a:p>
          <a:p>
            <a:pPr marL="0" indent="0">
              <a:buNone/>
            </a:pPr>
            <a:r>
              <a:rPr lang="en-US" dirty="0"/>
              <a:t>Is He worthy?  Is He worthy? 				</a:t>
            </a:r>
            <a:r>
              <a:rPr lang="en-US" b="1" dirty="0"/>
              <a:t>HE IS</a:t>
            </a:r>
          </a:p>
          <a:p>
            <a:pPr marL="0" indent="0">
              <a:buNone/>
            </a:pPr>
            <a:r>
              <a:rPr lang="en-US" dirty="0"/>
              <a:t>									</a:t>
            </a:r>
            <a:r>
              <a:rPr lang="en-US" b="1" dirty="0"/>
              <a:t>HE IS</a:t>
            </a:r>
            <a:r>
              <a:rPr lang="en-US" dirty="0"/>
              <a:t>		</a:t>
            </a:r>
          </a:p>
        </p:txBody>
      </p:sp>
      <p:sp>
        <p:nvSpPr>
          <p:cNvPr id="4" name="TextBox 3">
            <a:extLst>
              <a:ext uri="{FF2B5EF4-FFF2-40B4-BE49-F238E27FC236}">
                <a16:creationId xmlns:a16="http://schemas.microsoft.com/office/drawing/2014/main" id="{2414A835-220D-C93E-B801-8041A7B29EDC}"/>
              </a:ext>
            </a:extLst>
          </p:cNvPr>
          <p:cNvSpPr txBox="1"/>
          <p:nvPr/>
        </p:nvSpPr>
        <p:spPr>
          <a:xfrm flipH="1">
            <a:off x="3013275" y="6501384"/>
            <a:ext cx="9178725" cy="246221"/>
          </a:xfrm>
          <a:prstGeom prst="rect">
            <a:avLst/>
          </a:prstGeom>
          <a:noFill/>
        </p:spPr>
        <p:txBody>
          <a:bodyPr wrap="square" rtlCol="0">
            <a:spAutoFit/>
          </a:bodyPr>
          <a:lstStyle/>
          <a:p>
            <a:r>
              <a:rPr lang="en-US" sz="1000" dirty="0"/>
              <a:t>“Is He Worthy,” by Andrew Peterson, Ben Shive © 2018 Capitol CMG Genesis, </a:t>
            </a:r>
            <a:r>
              <a:rPr lang="en-US" sz="1000" dirty="0" err="1"/>
              <a:t>Junkbox</a:t>
            </a:r>
            <a:r>
              <a:rPr lang="en-US" sz="1000" dirty="0"/>
              <a:t> Music, Vamos Publishing, </a:t>
            </a:r>
            <a:r>
              <a:rPr lang="en-US" sz="1000" dirty="0" err="1"/>
              <a:t>Jakedog</a:t>
            </a:r>
            <a:r>
              <a:rPr lang="en-US" sz="1000" dirty="0"/>
              <a:t> Music. Used by Permission. CCLI License # 23171467</a:t>
            </a:r>
          </a:p>
        </p:txBody>
      </p:sp>
    </p:spTree>
    <p:extLst>
      <p:ext uri="{BB962C8B-B14F-4D97-AF65-F5344CB8AC3E}">
        <p14:creationId xmlns:p14="http://schemas.microsoft.com/office/powerpoint/2010/main" val="796442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D185B-7090-99A8-C70C-338832E58676}"/>
              </a:ext>
            </a:extLst>
          </p:cNvPr>
          <p:cNvSpPr>
            <a:spLocks noGrp="1"/>
          </p:cNvSpPr>
          <p:nvPr>
            <p:ph type="title"/>
          </p:nvPr>
        </p:nvSpPr>
        <p:spPr/>
        <p:txBody>
          <a:bodyPr/>
          <a:lstStyle/>
          <a:p>
            <a:r>
              <a:rPr lang="en-US" dirty="0"/>
              <a:t>Questions and Comments?  </a:t>
            </a:r>
          </a:p>
        </p:txBody>
      </p:sp>
      <p:sp>
        <p:nvSpPr>
          <p:cNvPr id="3" name="Content Placeholder 2">
            <a:extLst>
              <a:ext uri="{FF2B5EF4-FFF2-40B4-BE49-F238E27FC236}">
                <a16:creationId xmlns:a16="http://schemas.microsoft.com/office/drawing/2014/main" id="{23C18400-BB89-4877-9128-A545A68676F8}"/>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sz="4000" dirty="0"/>
              <a:t>Our Prayer for Kairos Prison Ministry International</a:t>
            </a:r>
          </a:p>
          <a:p>
            <a:pPr marL="0" indent="0" algn="ctr">
              <a:buNone/>
            </a:pPr>
            <a:endParaRPr lang="en-US" sz="4000" dirty="0"/>
          </a:p>
          <a:p>
            <a:pPr marL="0" indent="0" algn="ctr">
              <a:buNone/>
            </a:pPr>
            <a:r>
              <a:rPr lang="en-US" sz="4000" dirty="0"/>
              <a:t>Have a blessed Journey ahead!</a:t>
            </a:r>
          </a:p>
        </p:txBody>
      </p:sp>
    </p:spTree>
    <p:extLst>
      <p:ext uri="{BB962C8B-B14F-4D97-AF65-F5344CB8AC3E}">
        <p14:creationId xmlns:p14="http://schemas.microsoft.com/office/powerpoint/2010/main" val="2570164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a:xfrm>
            <a:off x="4266723" y="274638"/>
            <a:ext cx="7315677" cy="1795462"/>
          </a:xfrm>
        </p:spPr>
        <p:txBody>
          <a:bodyPr>
            <a:normAutofit fontScale="90000"/>
          </a:bodyPr>
          <a:lstStyle/>
          <a:p>
            <a:r>
              <a:rPr lang="en-US" dirty="0"/>
              <a:t>The Foundations that Define Kairos Prison Ministry, International, Inc.  </a:t>
            </a:r>
          </a:p>
        </p:txBody>
      </p:sp>
      <p:sp>
        <p:nvSpPr>
          <p:cNvPr id="3" name="Content Placeholder 2">
            <a:extLst>
              <a:ext uri="{FF2B5EF4-FFF2-40B4-BE49-F238E27FC236}">
                <a16:creationId xmlns:a16="http://schemas.microsoft.com/office/drawing/2014/main" id="{B7CD1538-762C-5277-303E-D22FE98F0FC7}"/>
              </a:ext>
            </a:extLst>
          </p:cNvPr>
          <p:cNvSpPr>
            <a:spLocks noGrp="1"/>
          </p:cNvSpPr>
          <p:nvPr>
            <p:ph idx="1"/>
          </p:nvPr>
        </p:nvSpPr>
        <p:spPr/>
        <p:txBody>
          <a:bodyPr>
            <a:normAutofit fontScale="92500"/>
          </a:bodyPr>
          <a:lstStyle/>
          <a:p>
            <a:endParaRPr lang="en-US" sz="4400" dirty="0"/>
          </a:p>
          <a:p>
            <a:r>
              <a:rPr lang="en-US" sz="4400" dirty="0"/>
              <a:t>Mission</a:t>
            </a:r>
          </a:p>
          <a:p>
            <a:r>
              <a:rPr lang="en-US" sz="4400" dirty="0"/>
              <a:t>Vision</a:t>
            </a:r>
          </a:p>
          <a:p>
            <a:r>
              <a:rPr lang="en-US" sz="4400" dirty="0"/>
              <a:t>Core Values</a:t>
            </a:r>
          </a:p>
          <a:p>
            <a:r>
              <a:rPr lang="en-US" sz="4400" dirty="0"/>
              <a:t>Statement of Faith</a:t>
            </a:r>
          </a:p>
          <a:p>
            <a:pPr marL="0" indent="0">
              <a:buNone/>
            </a:pPr>
            <a:r>
              <a:rPr lang="en-US" sz="4400" dirty="0"/>
              <a:t>Habakkuk 2:2-3, Proverbs 29:18</a:t>
            </a:r>
          </a:p>
          <a:p>
            <a:endParaRPr lang="en-US" sz="4400" dirty="0"/>
          </a:p>
        </p:txBody>
      </p:sp>
    </p:spTree>
    <p:extLst>
      <p:ext uri="{BB962C8B-B14F-4D97-AF65-F5344CB8AC3E}">
        <p14:creationId xmlns:p14="http://schemas.microsoft.com/office/powerpoint/2010/main" val="771673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43E03-260A-A027-E5A8-D76044D3B036}"/>
              </a:ext>
            </a:extLst>
          </p:cNvPr>
          <p:cNvSpPr>
            <a:spLocks noGrp="1"/>
          </p:cNvSpPr>
          <p:nvPr>
            <p:ph type="title"/>
          </p:nvPr>
        </p:nvSpPr>
        <p:spPr/>
        <p:txBody>
          <a:bodyPr/>
          <a:lstStyle/>
          <a:p>
            <a:r>
              <a:rPr lang="en-US" dirty="0"/>
              <a:t>Our Mission</a:t>
            </a:r>
          </a:p>
        </p:txBody>
      </p:sp>
      <p:sp>
        <p:nvSpPr>
          <p:cNvPr id="3" name="Content Placeholder 2">
            <a:extLst>
              <a:ext uri="{FF2B5EF4-FFF2-40B4-BE49-F238E27FC236}">
                <a16:creationId xmlns:a16="http://schemas.microsoft.com/office/drawing/2014/main" id="{B7CD1538-762C-5277-303E-D22FE98F0FC7}"/>
              </a:ext>
            </a:extLst>
          </p:cNvPr>
          <p:cNvSpPr>
            <a:spLocks noGrp="1"/>
          </p:cNvSpPr>
          <p:nvPr>
            <p:ph idx="1"/>
          </p:nvPr>
        </p:nvSpPr>
        <p:spPr/>
        <p:txBody>
          <a:bodyPr>
            <a:normAutofit/>
          </a:bodyPr>
          <a:lstStyle/>
          <a:p>
            <a:pPr marL="0" indent="0">
              <a:buNone/>
            </a:pPr>
            <a:r>
              <a:rPr lang="en-US" sz="3600" dirty="0"/>
              <a:t>The mission of Kairos Prison Ministry is to share the transforming love and forgiveness of Jesus Christ to impact the hearts and lives of incarcerated men, women and youth, as well as their families, to become loving and productive citizens of their communities. </a:t>
            </a:r>
          </a:p>
        </p:txBody>
      </p:sp>
    </p:spTree>
    <p:extLst>
      <p:ext uri="{BB962C8B-B14F-4D97-AF65-F5344CB8AC3E}">
        <p14:creationId xmlns:p14="http://schemas.microsoft.com/office/powerpoint/2010/main" val="3368146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B1477-0F21-184F-EFF8-D1FD84C1A898}"/>
              </a:ext>
            </a:extLst>
          </p:cNvPr>
          <p:cNvSpPr>
            <a:spLocks noGrp="1"/>
          </p:cNvSpPr>
          <p:nvPr>
            <p:ph type="title"/>
          </p:nvPr>
        </p:nvSpPr>
        <p:spPr/>
        <p:txBody>
          <a:bodyPr/>
          <a:lstStyle/>
          <a:p>
            <a:r>
              <a:rPr lang="en-US" dirty="0"/>
              <a:t>Our Vision</a:t>
            </a:r>
          </a:p>
        </p:txBody>
      </p:sp>
      <p:sp>
        <p:nvSpPr>
          <p:cNvPr id="3" name="Content Placeholder 2">
            <a:extLst>
              <a:ext uri="{FF2B5EF4-FFF2-40B4-BE49-F238E27FC236}">
                <a16:creationId xmlns:a16="http://schemas.microsoft.com/office/drawing/2014/main" id="{E0E73201-17AF-0312-A7CF-1553F872ACED}"/>
              </a:ext>
            </a:extLst>
          </p:cNvPr>
          <p:cNvSpPr>
            <a:spLocks noGrp="1"/>
          </p:cNvSpPr>
          <p:nvPr>
            <p:ph idx="1"/>
          </p:nvPr>
        </p:nvSpPr>
        <p:spPr/>
        <p:txBody>
          <a:bodyPr>
            <a:normAutofit/>
          </a:bodyPr>
          <a:lstStyle/>
          <a:p>
            <a:pPr marL="0" indent="0">
              <a:buNone/>
            </a:pPr>
            <a:r>
              <a:rPr lang="en-US" sz="4000" dirty="0"/>
              <a:t>A community spiritually freed from the effects of imprisonment reaching all impacted by incarceration, through the love, hope and faith found in Jesus Christ. </a:t>
            </a:r>
          </a:p>
        </p:txBody>
      </p:sp>
    </p:spTree>
    <p:extLst>
      <p:ext uri="{BB962C8B-B14F-4D97-AF65-F5344CB8AC3E}">
        <p14:creationId xmlns:p14="http://schemas.microsoft.com/office/powerpoint/2010/main" val="370047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6B6C4E3-CA5B-9815-5EA7-6F76B6B3EFFF}"/>
              </a:ext>
            </a:extLst>
          </p:cNvPr>
          <p:cNvSpPr txBox="1"/>
          <p:nvPr/>
        </p:nvSpPr>
        <p:spPr>
          <a:xfrm>
            <a:off x="889000" y="4330353"/>
            <a:ext cx="10642600" cy="1384995"/>
          </a:xfrm>
          <a:prstGeom prst="rect">
            <a:avLst/>
          </a:prstGeom>
          <a:noFill/>
        </p:spPr>
        <p:txBody>
          <a:bodyPr wrap="square">
            <a:spAutoFit/>
          </a:bodyPr>
          <a:lstStyle/>
          <a:p>
            <a:r>
              <a:rPr lang="en-US" sz="2800" dirty="0"/>
              <a:t>The first weekend was held in the fall of 1976, led by Tom Johnson, where “Cursillo in Prison” was held in the Union Correctional Institution at  Raiford, Florida.   </a:t>
            </a:r>
          </a:p>
        </p:txBody>
      </p:sp>
      <p:pic>
        <p:nvPicPr>
          <p:cNvPr id="7" name="Picture 6" descr="Union Correctional Institution ...">
            <a:extLst>
              <a:ext uri="{FF2B5EF4-FFF2-40B4-BE49-F238E27FC236}">
                <a16:creationId xmlns:a16="http://schemas.microsoft.com/office/drawing/2014/main" id="{97077BAA-EFAD-4782-EEE1-D14545775C28}"/>
              </a:ext>
            </a:extLst>
          </p:cNvPr>
          <p:cNvPicPr>
            <a:picLocks noChangeAspect="1"/>
          </p:cNvPicPr>
          <p:nvPr/>
        </p:nvPicPr>
        <p:blipFill>
          <a:blip r:embed="rId3"/>
          <a:stretch>
            <a:fillRect/>
          </a:stretch>
        </p:blipFill>
        <p:spPr>
          <a:xfrm>
            <a:off x="3768366" y="2152649"/>
            <a:ext cx="4508964" cy="2177704"/>
          </a:xfrm>
          <a:prstGeom prst="rect">
            <a:avLst/>
          </a:prstGeom>
        </p:spPr>
      </p:pic>
      <p:sp>
        <p:nvSpPr>
          <p:cNvPr id="9" name="Content Placeholder 8">
            <a:extLst>
              <a:ext uri="{FF2B5EF4-FFF2-40B4-BE49-F238E27FC236}">
                <a16:creationId xmlns:a16="http://schemas.microsoft.com/office/drawing/2014/main" id="{21DEA020-F865-A3B2-55EC-0A7DB9FC8546}"/>
              </a:ext>
            </a:extLst>
          </p:cNvPr>
          <p:cNvSpPr>
            <a:spLocks noGrp="1"/>
          </p:cNvSpPr>
          <p:nvPr>
            <p:ph idx="1"/>
          </p:nvPr>
        </p:nvSpPr>
        <p:spPr>
          <a:xfrm>
            <a:off x="660400" y="1920532"/>
            <a:ext cx="10972801" cy="4267197"/>
          </a:xfrm>
        </p:spPr>
        <p:txBody>
          <a:bodyPr/>
          <a:lstStyle/>
          <a:p>
            <a:endParaRPr lang="en-US" dirty="0"/>
          </a:p>
          <a:p>
            <a:endParaRPr lang="en-US" dirty="0"/>
          </a:p>
        </p:txBody>
      </p:sp>
      <p:sp>
        <p:nvSpPr>
          <p:cNvPr id="3" name="TextBox 2">
            <a:extLst>
              <a:ext uri="{FF2B5EF4-FFF2-40B4-BE49-F238E27FC236}">
                <a16:creationId xmlns:a16="http://schemas.microsoft.com/office/drawing/2014/main" id="{0EF4EB68-3D72-20A9-68B7-7B048A6AEB7F}"/>
              </a:ext>
            </a:extLst>
          </p:cNvPr>
          <p:cNvSpPr txBox="1"/>
          <p:nvPr/>
        </p:nvSpPr>
        <p:spPr>
          <a:xfrm>
            <a:off x="3860790" y="1383208"/>
            <a:ext cx="6094476" cy="769441"/>
          </a:xfrm>
          <a:prstGeom prst="rect">
            <a:avLst/>
          </a:prstGeom>
          <a:noFill/>
        </p:spPr>
        <p:txBody>
          <a:bodyPr wrap="square">
            <a:spAutoFit/>
          </a:bodyPr>
          <a:lstStyle/>
          <a:p>
            <a:r>
              <a:rPr kumimoji="0" lang="en-US" sz="4400" b="0" i="0" u="none" strike="noStrike" kern="1200" cap="none" spc="0" normalizeH="0" baseline="0" noProof="0" dirty="0">
                <a:ln>
                  <a:noFill/>
                </a:ln>
                <a:solidFill>
                  <a:srgbClr val="485B71"/>
                </a:solidFill>
                <a:effectLst/>
                <a:uLnTx/>
                <a:uFillTx/>
                <a:latin typeface="Calibri"/>
                <a:ea typeface="+mj-ea"/>
                <a:cs typeface="+mj-cs"/>
              </a:rPr>
              <a:t>In the Beginning…</a:t>
            </a:r>
            <a:endParaRPr lang="en-US" dirty="0"/>
          </a:p>
        </p:txBody>
      </p:sp>
    </p:spTree>
    <p:extLst>
      <p:ext uri="{BB962C8B-B14F-4D97-AF65-F5344CB8AC3E}">
        <p14:creationId xmlns:p14="http://schemas.microsoft.com/office/powerpoint/2010/main" val="2010799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98E07-E282-6B0F-3F65-926ED926FA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B5429-EBE8-6840-7C06-6D7107B12D5A}"/>
              </a:ext>
            </a:extLst>
          </p:cNvPr>
          <p:cNvSpPr>
            <a:spLocks noGrp="1"/>
          </p:cNvSpPr>
          <p:nvPr>
            <p:ph type="title"/>
          </p:nvPr>
        </p:nvSpPr>
        <p:spPr/>
        <p:txBody>
          <a:bodyPr/>
          <a:lstStyle/>
          <a:p>
            <a:r>
              <a:rPr lang="en-US" dirty="0"/>
              <a:t>In the Beginning…</a:t>
            </a:r>
          </a:p>
        </p:txBody>
      </p:sp>
      <p:sp>
        <p:nvSpPr>
          <p:cNvPr id="6" name="Content Placeholder 5">
            <a:extLst>
              <a:ext uri="{FF2B5EF4-FFF2-40B4-BE49-F238E27FC236}">
                <a16:creationId xmlns:a16="http://schemas.microsoft.com/office/drawing/2014/main" id="{61C8BDFE-CC1A-90BB-2F69-6158AFDC1A6C}"/>
              </a:ext>
            </a:extLst>
          </p:cNvPr>
          <p:cNvSpPr>
            <a:spLocks noGrp="1"/>
          </p:cNvSpPr>
          <p:nvPr>
            <p:ph sz="half" idx="1"/>
          </p:nvPr>
        </p:nvSpPr>
        <p:spPr>
          <a:xfrm>
            <a:off x="643642" y="2659067"/>
            <a:ext cx="5384800" cy="3581397"/>
          </a:xfrm>
        </p:spPr>
        <p:txBody>
          <a:bodyPr>
            <a:normAutofit/>
          </a:bodyPr>
          <a:lstStyle/>
          <a:p>
            <a:r>
              <a:rPr lang="en-US" dirty="0"/>
              <a:t>In 1979 the beloved “Nine Old Men”, led by Tom Johnson, worked and came together to adopt the name “Kairos” and launched the ministry that has continued to grow.</a:t>
            </a:r>
          </a:p>
        </p:txBody>
      </p:sp>
      <p:pic>
        <p:nvPicPr>
          <p:cNvPr id="3" name="Content Placeholder 5" descr="Our History | Kairos Prison Ministry International">
            <a:extLst>
              <a:ext uri="{FF2B5EF4-FFF2-40B4-BE49-F238E27FC236}">
                <a16:creationId xmlns:a16="http://schemas.microsoft.com/office/drawing/2014/main" id="{C8DBD8A5-C838-2953-3AF5-32834A55FCF9}"/>
              </a:ext>
            </a:extLst>
          </p:cNvPr>
          <p:cNvPicPr>
            <a:picLocks noChangeAspect="1"/>
          </p:cNvPicPr>
          <p:nvPr/>
        </p:nvPicPr>
        <p:blipFill>
          <a:blip r:embed="rId3"/>
          <a:stretch>
            <a:fillRect/>
          </a:stretch>
        </p:blipFill>
        <p:spPr>
          <a:xfrm>
            <a:off x="6655394" y="2649746"/>
            <a:ext cx="3584273" cy="3373433"/>
          </a:xfrm>
          <a:prstGeom prst="rect">
            <a:avLst/>
          </a:prstGeom>
        </p:spPr>
      </p:pic>
    </p:spTree>
    <p:extLst>
      <p:ext uri="{BB962C8B-B14F-4D97-AF65-F5344CB8AC3E}">
        <p14:creationId xmlns:p14="http://schemas.microsoft.com/office/powerpoint/2010/main" val="2113259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1E0B7-FE35-00B0-E4ED-7E9F947E3DD5}"/>
              </a:ext>
            </a:extLst>
          </p:cNvPr>
          <p:cNvSpPr>
            <a:spLocks noGrp="1"/>
          </p:cNvSpPr>
          <p:nvPr>
            <p:ph type="title"/>
          </p:nvPr>
        </p:nvSpPr>
        <p:spPr/>
        <p:txBody>
          <a:bodyPr/>
          <a:lstStyle/>
          <a:p>
            <a:r>
              <a:rPr lang="en-US" dirty="0"/>
              <a:t>Over the Years</a:t>
            </a:r>
          </a:p>
        </p:txBody>
      </p:sp>
      <p:sp>
        <p:nvSpPr>
          <p:cNvPr id="3" name="Content Placeholder 2">
            <a:extLst>
              <a:ext uri="{FF2B5EF4-FFF2-40B4-BE49-F238E27FC236}">
                <a16:creationId xmlns:a16="http://schemas.microsoft.com/office/drawing/2014/main" id="{5B35AD82-0546-B608-3D42-7E2250B8631E}"/>
              </a:ext>
            </a:extLst>
          </p:cNvPr>
          <p:cNvSpPr>
            <a:spLocks noGrp="1"/>
          </p:cNvSpPr>
          <p:nvPr>
            <p:ph sz="half" idx="1"/>
          </p:nvPr>
        </p:nvSpPr>
        <p:spPr/>
        <p:txBody>
          <a:bodyPr>
            <a:normAutofit/>
          </a:bodyPr>
          <a:lstStyle/>
          <a:p>
            <a:r>
              <a:rPr lang="en-US" dirty="0"/>
              <a:t>Founding documents written</a:t>
            </a:r>
          </a:p>
          <a:p>
            <a:pPr marL="0" indent="0">
              <a:buNone/>
            </a:pPr>
            <a:endParaRPr lang="en-US" dirty="0"/>
          </a:p>
          <a:p>
            <a:r>
              <a:rPr lang="en-US" dirty="0"/>
              <a:t>Developed first program manual</a:t>
            </a:r>
          </a:p>
          <a:p>
            <a:endParaRPr lang="en-US" dirty="0"/>
          </a:p>
          <a:p>
            <a:r>
              <a:rPr lang="en-US" dirty="0"/>
              <a:t>Kairos weekends then began in 1979</a:t>
            </a:r>
          </a:p>
        </p:txBody>
      </p:sp>
      <p:sp>
        <p:nvSpPr>
          <p:cNvPr id="4" name="Content Placeholder 3">
            <a:extLst>
              <a:ext uri="{FF2B5EF4-FFF2-40B4-BE49-F238E27FC236}">
                <a16:creationId xmlns:a16="http://schemas.microsoft.com/office/drawing/2014/main" id="{35FE78E3-0893-9958-BEB2-ED7C3B3B87E6}"/>
              </a:ext>
            </a:extLst>
          </p:cNvPr>
          <p:cNvSpPr>
            <a:spLocks noGrp="1"/>
          </p:cNvSpPr>
          <p:nvPr>
            <p:ph sz="half" idx="2"/>
          </p:nvPr>
        </p:nvSpPr>
        <p:spPr>
          <a:xfrm>
            <a:off x="6163558" y="2298193"/>
            <a:ext cx="5384800" cy="3581397"/>
          </a:xfrm>
        </p:spPr>
        <p:txBody>
          <a:bodyPr>
            <a:noAutofit/>
          </a:bodyPr>
          <a:lstStyle/>
          <a:p>
            <a:r>
              <a:rPr lang="en-US" dirty="0"/>
              <a:t>First official Kairos weekend in a women’s prison was held in 1982.</a:t>
            </a:r>
          </a:p>
          <a:p>
            <a:r>
              <a:rPr lang="en-US" dirty="0"/>
              <a:t>First Kairos Outside was held in April of 1990. </a:t>
            </a:r>
          </a:p>
          <a:p>
            <a:r>
              <a:rPr lang="en-US" dirty="0"/>
              <a:t>First Kairos Torch program launched in September of 1997 to include the youth, age 25 and younger. </a:t>
            </a:r>
          </a:p>
        </p:txBody>
      </p:sp>
    </p:spTree>
    <p:extLst>
      <p:ext uri="{BB962C8B-B14F-4D97-AF65-F5344CB8AC3E}">
        <p14:creationId xmlns:p14="http://schemas.microsoft.com/office/powerpoint/2010/main" val="324938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F990E-751C-9C8B-9B22-F9F9A852C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EE7C79-39DE-5FDD-9E26-AED54109BF19}"/>
              </a:ext>
            </a:extLst>
          </p:cNvPr>
          <p:cNvSpPr>
            <a:spLocks noGrp="1"/>
          </p:cNvSpPr>
          <p:nvPr>
            <p:ph type="ctrTitle"/>
          </p:nvPr>
        </p:nvSpPr>
        <p:spPr>
          <a:xfrm>
            <a:off x="5816279" y="801508"/>
            <a:ext cx="5180251" cy="1470025"/>
          </a:xfrm>
        </p:spPr>
        <p:txBody>
          <a:bodyPr/>
          <a:lstStyle/>
          <a:p>
            <a:r>
              <a:rPr lang="en-US" dirty="0"/>
              <a:t>Lessons Learned Through the Years</a:t>
            </a:r>
          </a:p>
        </p:txBody>
      </p:sp>
      <p:sp>
        <p:nvSpPr>
          <p:cNvPr id="3" name="Subtitle 2">
            <a:extLst>
              <a:ext uri="{FF2B5EF4-FFF2-40B4-BE49-F238E27FC236}">
                <a16:creationId xmlns:a16="http://schemas.microsoft.com/office/drawing/2014/main" id="{C50B60B0-2039-E134-54A4-9DC442AEE420}"/>
              </a:ext>
            </a:extLst>
          </p:cNvPr>
          <p:cNvSpPr>
            <a:spLocks noGrp="1"/>
          </p:cNvSpPr>
          <p:nvPr>
            <p:ph type="subTitle" idx="4294967295"/>
          </p:nvPr>
        </p:nvSpPr>
        <p:spPr>
          <a:xfrm>
            <a:off x="5023413" y="2407534"/>
            <a:ext cx="6101787" cy="3648958"/>
          </a:xfrm>
        </p:spPr>
        <p:txBody>
          <a:bodyPr>
            <a:normAutofit/>
          </a:bodyPr>
          <a:lstStyle/>
          <a:p>
            <a:r>
              <a:rPr lang="en-US" sz="3600" dirty="0"/>
              <a:t>Always keep your focus on Christ.</a:t>
            </a:r>
          </a:p>
          <a:p>
            <a:r>
              <a:rPr lang="en-US" sz="3600" dirty="0"/>
              <a:t>Maintain financial health and integrity of the ministry. </a:t>
            </a:r>
          </a:p>
          <a:p>
            <a:pPr marL="0" indent="0">
              <a:buNone/>
            </a:pPr>
            <a:endParaRPr lang="en-US" dirty="0"/>
          </a:p>
          <a:p>
            <a:pPr marL="0" indent="0" algn="r">
              <a:buNone/>
            </a:pPr>
            <a:r>
              <a:rPr lang="en-US" dirty="0"/>
              <a:t>John 15: 1-2 </a:t>
            </a:r>
          </a:p>
        </p:txBody>
      </p:sp>
    </p:spTree>
    <p:extLst>
      <p:ext uri="{BB962C8B-B14F-4D97-AF65-F5344CB8AC3E}">
        <p14:creationId xmlns:p14="http://schemas.microsoft.com/office/powerpoint/2010/main" val="16203947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333DBE-6F15-44E0-B4D8-BE91D5254F38}">
  <ds:schemaRefs>
    <ds:schemaRef ds:uri="http://schemas.openxmlformats.org/package/2006/metadata/core-properties"/>
    <ds:schemaRef ds:uri="fbd3adbe-0a6f-483c-8432-8addf16505f2"/>
    <ds:schemaRef ds:uri="http://purl.org/dc/dcmitype/"/>
    <ds:schemaRef ds:uri="http://purl.org/dc/elements/1.1/"/>
    <ds:schemaRef ds:uri="http://schemas.microsoft.com/office/2006/metadata/properties"/>
    <ds:schemaRef ds:uri="http://schemas.microsoft.com/office/2006/documentManagement/types"/>
    <ds:schemaRef ds:uri="52f1d09e-bad4-47cb-86a3-6edf92aaba1f"/>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84EBF418-050C-4180-B38B-EE7F402119EE}">
  <ds:schemaRefs>
    <ds:schemaRef ds:uri="http://schemas.microsoft.com/sharepoint/v3/contenttype/forms"/>
  </ds:schemaRefs>
</ds:datastoreItem>
</file>

<file path=customXml/itemProps3.xml><?xml version="1.0" encoding="utf-8"?>
<ds:datastoreItem xmlns:ds="http://schemas.openxmlformats.org/officeDocument/2006/customXml" ds:itemID="{EC1FAD30-A1FD-4B02-8BE7-92E59DFDBF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26033</TotalTime>
  <Words>1248</Words>
  <Application>Microsoft Office PowerPoint</Application>
  <PresentationFormat>Widescreen</PresentationFormat>
  <Paragraphs>152</Paragraphs>
  <Slides>23</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Aptos</vt:lpstr>
      <vt:lpstr>Aptos Display</vt:lpstr>
      <vt:lpstr>Arial</vt:lpstr>
      <vt:lpstr>Calibri</vt:lpstr>
      <vt:lpstr>Office Theme</vt:lpstr>
      <vt:lpstr>Blank Slide - No Logo</vt:lpstr>
      <vt:lpstr>50 Years of Ministry:  Honoring the Past, Shaping the Future</vt:lpstr>
      <vt:lpstr>PowerPoint Presentation</vt:lpstr>
      <vt:lpstr>The Foundations that Define Kairos Prison Ministry, International, Inc.  </vt:lpstr>
      <vt:lpstr>Our Mission</vt:lpstr>
      <vt:lpstr>Our Vision</vt:lpstr>
      <vt:lpstr>PowerPoint Presentation</vt:lpstr>
      <vt:lpstr>In the Beginning…</vt:lpstr>
      <vt:lpstr>Over the Years</vt:lpstr>
      <vt:lpstr>Lessons Learned Through the Years</vt:lpstr>
      <vt:lpstr>Lessons Learned Through the Years</vt:lpstr>
      <vt:lpstr>Lessons Learned Through the Years</vt:lpstr>
      <vt:lpstr>Faithfully Moving Forward</vt:lpstr>
      <vt:lpstr>Faithfully Moving Forward</vt:lpstr>
      <vt:lpstr>Faithfully Moving Forward</vt:lpstr>
      <vt:lpstr>Faithfully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and Comments?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Vicki Spurgeon</dc:creator>
  <cp:lastModifiedBy>Kimberly Bloom</cp:lastModifiedBy>
  <cp:revision>8</cp:revision>
  <cp:lastPrinted>2026-07-01T17:04:25Z</cp:lastPrinted>
  <dcterms:created xsi:type="dcterms:W3CDTF">2026-06-06T17:41:23Z</dcterms:created>
  <dcterms:modified xsi:type="dcterms:W3CDTF">2026-07-13T18:20:08Z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